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71" r:id="rId2"/>
    <p:sldId id="270" r:id="rId3"/>
    <p:sldId id="342" r:id="rId4"/>
    <p:sldId id="343" r:id="rId5"/>
    <p:sldId id="347" r:id="rId6"/>
    <p:sldId id="344" r:id="rId7"/>
    <p:sldId id="345" r:id="rId8"/>
    <p:sldId id="348" r:id="rId9"/>
    <p:sldId id="349" r:id="rId10"/>
    <p:sldId id="350" r:id="rId11"/>
    <p:sldId id="351" r:id="rId12"/>
    <p:sldId id="353" r:id="rId13"/>
    <p:sldId id="354" r:id="rId14"/>
    <p:sldId id="355" r:id="rId15"/>
    <p:sldId id="356" r:id="rId16"/>
    <p:sldId id="352" r:id="rId17"/>
    <p:sldId id="357" r:id="rId18"/>
    <p:sldId id="358" r:id="rId19"/>
    <p:sldId id="359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9" r:id="rId28"/>
    <p:sldId id="371" r:id="rId29"/>
    <p:sldId id="370" r:id="rId30"/>
    <p:sldId id="286" r:id="rId31"/>
    <p:sldId id="280" r:id="rId32"/>
  </p:sldIdLst>
  <p:sldSz cx="12192000" cy="6858000"/>
  <p:notesSz cx="6858000" cy="9144000"/>
  <p:embeddedFontLst>
    <p:embeddedFont>
      <p:font typeface="나눔스퀘어_ac" panose="020B0600000101010101" pitchFamily="50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2302CF-D37D-42C5-8CB2-617488103048}" v="1071" dt="2020-11-01T01:56:29.286"/>
    <p1510:client id="{347EFE27-D116-4C0E-B5F6-55CB1A661F1D}" v="200" dt="2020-11-01T01:46:49.619"/>
    <p1510:client id="{C3267078-206C-4572-A96C-13BE713A54E6}" v="1927" dt="2020-11-01T01:56:56.154"/>
    <p1510:client id="{CEC6403A-AF8B-4760-AEA5-311421E3C852}" v="835" dt="2020-11-01T01:53:52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50" autoAdjust="0"/>
    <p:restoredTop sz="66047" autoAdjust="0"/>
  </p:normalViewPr>
  <p:slideViewPr>
    <p:cSldViewPr snapToGrid="0">
      <p:cViewPr varScale="1">
        <p:scale>
          <a:sx n="76" d="100"/>
          <a:sy n="76" d="100"/>
        </p:scale>
        <p:origin x="2544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0EB398E2-E316-4E96-990E-23BE4EE0A812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77D3CDB-C11F-4B3C-8011-4CB70A9F68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01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세미나 발표를 맡게된 박건웅입니다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이번에는 자바스크립트 글로벌 상태관리에 사용되는 </a:t>
            </a:r>
            <a:r>
              <a:rPr lang="en-US" altLang="ko-KR"/>
              <a:t>Redux</a:t>
            </a:r>
            <a:r>
              <a:rPr lang="ko-KR" altLang="en-US"/>
              <a:t>라는 라이브러리에 대해 준비했습니다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403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리듀서는 현재의 상태와</a:t>
            </a:r>
            <a:r>
              <a:rPr lang="en-US" altLang="ko-KR"/>
              <a:t>, </a:t>
            </a:r>
            <a:r>
              <a:rPr lang="ko-KR" altLang="en-US"/>
              <a:t>전달 받은 액션을 참고하여 새로운 상태를 만들어서 반환하는 함수입니다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보시면 </a:t>
            </a:r>
            <a:r>
              <a:rPr lang="en-US" altLang="ko-KR"/>
              <a:t>INCREASE</a:t>
            </a:r>
            <a:r>
              <a:rPr lang="ko-KR" altLang="en-US"/>
              <a:t>라는 액션타입이면 기존 상태에서 </a:t>
            </a:r>
            <a:r>
              <a:rPr lang="en-US" altLang="ko-KR"/>
              <a:t>1</a:t>
            </a:r>
            <a:r>
              <a:rPr lang="ko-KR" altLang="en-US"/>
              <a:t>증가 </a:t>
            </a:r>
            <a:r>
              <a:rPr lang="en-US" altLang="ko-KR"/>
              <a:t>DECREASE</a:t>
            </a:r>
            <a:r>
              <a:rPr lang="ko-KR" altLang="en-US"/>
              <a:t>면 </a:t>
            </a:r>
            <a:r>
              <a:rPr lang="en-US" altLang="ko-KR"/>
              <a:t>1</a:t>
            </a:r>
            <a:r>
              <a:rPr lang="ko-KR" altLang="en-US"/>
              <a:t>감소 인걸 볼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651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스토어는 한 애플리케이션당 하나 존재하며 안에는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현재의 앱 상태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리듀서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내장 함수들이 있다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 리덕스의 결과물이라고 보시면 됩니다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/>
          </a:p>
          <a:p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디스패치는 스토어의 내장함수 중 하나로 액션을 발생시키는 것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971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이제 간단한 예제를 보도록 하겠습니다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보시다시피 </a:t>
            </a:r>
            <a:r>
              <a:rPr lang="en-US" altLang="ko-KR"/>
              <a:t>+ - </a:t>
            </a:r>
            <a:r>
              <a:rPr lang="ko-KR" altLang="en-US"/>
              <a:t>버튼을 누르면 설정한 수치에 따라 값이 그만큼 더해지거나 빼지는 간단한 예제입니다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 예제를 리액트 사용하여 구현해보았습니다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참고로 창설때도 리액트로 기술발표하는 팀들이 저희 말고도 있었고</a:t>
            </a:r>
            <a:r>
              <a:rPr lang="en-US" altLang="ko-KR"/>
              <a:t>, 3</a:t>
            </a:r>
            <a:r>
              <a:rPr lang="ko-KR" altLang="en-US"/>
              <a:t>학년 후배들도 데이터베이스를 리액트로 진행하였으니 너무 상세한 설명은 건너 뛰겠습니다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021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우선 리덕스를 사용하지 않고 원래 코드를 작성하는 방식입니다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가장 상위에 있는 </a:t>
            </a:r>
            <a:r>
              <a:rPr lang="en-US" altLang="ko-KR"/>
              <a:t>App </a:t>
            </a:r>
            <a:r>
              <a:rPr lang="ko-KR" altLang="en-US"/>
              <a:t>컴포넌트에서 숫자가 표시되는 데이터인 </a:t>
            </a:r>
            <a:r>
              <a:rPr lang="en-US" altLang="ko-KR"/>
              <a:t>number</a:t>
            </a:r>
            <a:r>
              <a:rPr lang="ko-KR" altLang="en-US"/>
              <a:t>와</a:t>
            </a:r>
            <a:r>
              <a:rPr lang="en-US" altLang="ko-KR"/>
              <a:t>, input</a:t>
            </a:r>
            <a:r>
              <a:rPr lang="ko-KR" altLang="en-US"/>
              <a:t>창에 값을 정의하는 데이터인 </a:t>
            </a:r>
            <a:r>
              <a:rPr lang="en-US" altLang="ko-KR"/>
              <a:t>diff</a:t>
            </a:r>
            <a:r>
              <a:rPr lang="ko-KR" altLang="en-US"/>
              <a:t>를 </a:t>
            </a:r>
            <a:r>
              <a:rPr lang="en-US" altLang="ko-KR"/>
              <a:t>useState </a:t>
            </a:r>
            <a:r>
              <a:rPr lang="ko-KR" altLang="en-US"/>
              <a:t>훅을 통해 선언해줍니다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 후 저 데이터들이 사용되는 자식 컴포넌트인</a:t>
            </a:r>
            <a:r>
              <a:rPr lang="en-US" altLang="ko-KR"/>
              <a:t> OriginCounterContainer</a:t>
            </a:r>
            <a:r>
              <a:rPr lang="ko-KR" altLang="en-US"/>
              <a:t>로 </a:t>
            </a:r>
            <a:r>
              <a:rPr lang="en-US" altLang="ko-KR"/>
              <a:t>props</a:t>
            </a:r>
            <a:r>
              <a:rPr lang="ko-KR" altLang="en-US"/>
              <a:t>를 통해 전달합니다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909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자식 컴포넌트는 전달받은 </a:t>
            </a:r>
            <a:r>
              <a:rPr lang="en-US" altLang="ko-KR"/>
              <a:t>props</a:t>
            </a:r>
            <a:r>
              <a:rPr lang="ko-KR" altLang="en-US"/>
              <a:t>를 다시 한번 </a:t>
            </a:r>
            <a:r>
              <a:rPr lang="en-US" altLang="ko-KR"/>
              <a:t>Presentational </a:t>
            </a:r>
            <a:r>
              <a:rPr lang="ko-KR" altLang="en-US"/>
              <a:t>컴포넌트로 전달하는데요 이 때</a:t>
            </a:r>
            <a:r>
              <a:rPr lang="en-US" altLang="ko-KR"/>
              <a:t>, +</a:t>
            </a: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버튼들에 이벤트들을 바인딩하기 위해 저렇게 함수를 작성하고 같이 전달합니다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그리고 이 예제를 작성했을 때</a:t>
            </a:r>
            <a:r>
              <a:rPr lang="en-US" altLang="ko-KR"/>
              <a:t>, DUCKS </a:t>
            </a:r>
            <a:r>
              <a:rPr lang="ko-KR" altLang="en-US"/>
              <a:t>패턴을 사용했는데요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DUCKS </a:t>
            </a:r>
            <a:r>
              <a:rPr lang="ko-KR" altLang="en-US"/>
              <a:t>패턴이란 리액트에서 주로 사용되는 패턴으로 하나의 컴포넌트를 </a:t>
            </a:r>
            <a:r>
              <a:rPr lang="en-US" altLang="ko-KR"/>
              <a:t>Container</a:t>
            </a:r>
            <a:r>
              <a:rPr lang="ko-KR" altLang="en-US"/>
              <a:t>와 </a:t>
            </a:r>
            <a:r>
              <a:rPr lang="en-US" altLang="ko-KR"/>
              <a:t>Presentational</a:t>
            </a:r>
            <a:r>
              <a:rPr lang="ko-KR" altLang="en-US"/>
              <a:t>로 나누어서 구분하는 방법입니다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Presentational </a:t>
            </a:r>
            <a:r>
              <a:rPr lang="ko-KR" altLang="en-US"/>
              <a:t>컴포넌트에서는 단순히 </a:t>
            </a:r>
            <a:r>
              <a:rPr lang="en-US" altLang="ko-KR"/>
              <a:t>UI</a:t>
            </a:r>
            <a:r>
              <a:rPr lang="ko-KR" altLang="en-US"/>
              <a:t>를 만지는 작업에 집중한 부분입니다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Container</a:t>
            </a:r>
            <a:r>
              <a:rPr lang="ko-KR" altLang="en-US"/>
              <a:t> 컴포넌트는 상태관리나 함수 또는 로직등이 존재합니다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이것 외에도 리덕스 모듈을 구현할 때 액션과 리듀서를 한 파일에 몰아서 작성하는 방식인데 이따가 보여드리겠습니다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668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마지막으로 모든 것을 전달받은 </a:t>
            </a:r>
            <a:r>
              <a:rPr lang="en-US" altLang="ko-KR"/>
              <a:t>Presentational </a:t>
            </a:r>
            <a:r>
              <a:rPr lang="ko-KR" altLang="en-US"/>
              <a:t>컴포넌트입니다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사용자에게 보여질 </a:t>
            </a:r>
            <a:r>
              <a:rPr lang="en-US" altLang="ko-KR"/>
              <a:t>HTML</a:t>
            </a:r>
            <a:r>
              <a:rPr lang="ko-KR" altLang="en-US"/>
              <a:t>태그들을 배치하고 지금 </a:t>
            </a:r>
            <a:r>
              <a:rPr lang="en-US" altLang="ko-KR"/>
              <a:t>CSS</a:t>
            </a:r>
            <a:r>
              <a:rPr lang="ko-KR" altLang="en-US"/>
              <a:t>를 통해 꾸미진 않았지만 이 부분에서 </a:t>
            </a:r>
            <a:r>
              <a:rPr lang="en-US" altLang="ko-KR"/>
              <a:t>UI</a:t>
            </a:r>
            <a:r>
              <a:rPr lang="ko-KR" altLang="en-US"/>
              <a:t>를 이쁘게 꾸미는 작업도 진행합니다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아무튼 다음과 같이 각 함수들이 필요한 태그에 이벤트들을 바인딩하였고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Input</a:t>
            </a:r>
            <a:r>
              <a:rPr lang="ko-KR" altLang="en-US"/>
              <a:t>에서 입력하는 값이 바뀐 것을 감지하는 </a:t>
            </a:r>
            <a:r>
              <a:rPr lang="en-US" altLang="ko-KR"/>
              <a:t>onChange</a:t>
            </a:r>
            <a:r>
              <a:rPr lang="ko-KR" altLang="en-US"/>
              <a:t> 함수도 즉석해서 만들어서 바인딩 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41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구조는 다음과 같습니다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App</a:t>
            </a:r>
            <a:r>
              <a:rPr lang="ko-KR" altLang="en-US"/>
              <a:t>에서 컨테이너로 컨테이너에서 프레센테이셔널로 전달하는 방식입니다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Props</a:t>
            </a:r>
            <a:r>
              <a:rPr lang="ko-KR" altLang="en-US"/>
              <a:t>로 전달하는 과정들이 크게 복잡해 보이지는 않는데요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하지만 만약 저 </a:t>
            </a:r>
            <a:r>
              <a:rPr lang="en-US" altLang="ko-KR"/>
              <a:t>App</a:t>
            </a:r>
            <a:r>
              <a:rPr lang="ko-KR" altLang="en-US"/>
              <a:t>에서 컨테이너로 전달하는 과정에서 여러 컴포넌트들이 계층적으로 존재한다면</a:t>
            </a:r>
            <a:r>
              <a:rPr lang="en-US" altLang="ko-KR"/>
              <a:t>? </a:t>
            </a:r>
            <a:r>
              <a:rPr lang="ko-KR" altLang="en-US"/>
              <a:t>아까 보였드렸던 그림처럼 복잡해지겠죠 코드의 가독성이나 품질은 떨어지게 되겠고요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그럼 컨테이너에서 데이터를 생성하고 바로 프레센테이셔널로 보내면 되지 않느냐 하는데</a:t>
            </a:r>
            <a:r>
              <a:rPr lang="en-US" altLang="ko-KR"/>
              <a:t>…</a:t>
            </a:r>
          </a:p>
          <a:p>
            <a:endParaRPr lang="en-US" altLang="ko-KR"/>
          </a:p>
          <a:p>
            <a:r>
              <a:rPr lang="ko-KR" altLang="en-US"/>
              <a:t>만약 저 </a:t>
            </a:r>
            <a:r>
              <a:rPr lang="en-US" altLang="ko-KR"/>
              <a:t>number</a:t>
            </a:r>
            <a:r>
              <a:rPr lang="ko-KR" altLang="en-US"/>
              <a:t>와 </a:t>
            </a:r>
            <a:r>
              <a:rPr lang="en-US" altLang="ko-KR"/>
              <a:t>diff</a:t>
            </a:r>
            <a:r>
              <a:rPr lang="ko-KR" altLang="en-US"/>
              <a:t>라는 데이터가 카운터 컴포넌트 말고도 여러 컴포넌트에서 사용된다면 같은 데이터를 전달할 수 있는 방법은 아예 없겠죠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창의설계프로젝트에서 저희팀이 리덕스를 사용하게된 계기도 여기에 있었습니다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그렇다면 똑같은 예제를 리덕스를 사용해서 보도록 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369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우선 리덕스를 쓰기위해 몇 가지 세팅을 통해 리덕스를 리액트 프로젝트에 적용해줘야 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액션과 리듀서 함수가 존재하는 파일인 리덕스 모듈을 디렉토리로 따로 구분지어 만들어줍니다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액션은 차이설정</a:t>
            </a:r>
            <a:r>
              <a:rPr lang="en-US" altLang="ko-KR"/>
              <a:t>, </a:t>
            </a:r>
            <a:r>
              <a:rPr lang="ko-KR" altLang="en-US"/>
              <a:t>증가</a:t>
            </a:r>
            <a:r>
              <a:rPr lang="en-US" altLang="ko-KR"/>
              <a:t>, </a:t>
            </a:r>
            <a:r>
              <a:rPr lang="ko-KR" altLang="en-US"/>
              <a:t>감소를 만들어줍니다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아까도 말했듯 </a:t>
            </a:r>
            <a:r>
              <a:rPr lang="en-US" altLang="ko-KR"/>
              <a:t>type</a:t>
            </a:r>
            <a:r>
              <a:rPr lang="ko-KR" altLang="en-US"/>
              <a:t>은 반환되는 객체 내부에 무조건 존재하고 이는 각 액션을 구분짓는데 활용됩니다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 후 초기값을 설정하고</a:t>
            </a:r>
            <a:r>
              <a:rPr lang="en-US" altLang="ko-KR"/>
              <a:t>, </a:t>
            </a:r>
            <a:r>
              <a:rPr lang="ko-KR" altLang="en-US"/>
              <a:t>리듀서 함수를 작성하는데 리듀서 함수는 </a:t>
            </a:r>
            <a:r>
              <a:rPr lang="en-US" altLang="ko-KR"/>
              <a:t>state</a:t>
            </a:r>
            <a:r>
              <a:rPr lang="ko-KR" altLang="en-US"/>
              <a:t>와 </a:t>
            </a:r>
            <a:r>
              <a:rPr lang="en-US" altLang="ko-KR"/>
              <a:t>action </a:t>
            </a:r>
            <a:r>
              <a:rPr lang="ko-KR" altLang="en-US"/>
              <a:t>인자를 갖습니다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State</a:t>
            </a:r>
            <a:r>
              <a:rPr lang="ko-KR" altLang="en-US"/>
              <a:t>인자는 </a:t>
            </a:r>
            <a:r>
              <a:rPr lang="en-US" altLang="ko-KR"/>
              <a:t>Default</a:t>
            </a:r>
            <a:r>
              <a:rPr lang="ko-KR" altLang="en-US"/>
              <a:t>값으로 위에서 선언한 초기 상태를 가지게 되는데 그 이유는 이 리덕스를 설정하게되면 앱이 최초에 렌더링될 때</a:t>
            </a:r>
            <a:r>
              <a:rPr lang="en-US" altLang="ko-KR"/>
              <a:t>, </a:t>
            </a:r>
            <a:r>
              <a:rPr lang="ko-KR" altLang="en-US"/>
              <a:t>저 리듀서 함수가 호출되기 때문입니다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미리 기본 값을 설정해뒀기 때문에 최초에 </a:t>
            </a:r>
            <a:r>
              <a:rPr lang="en-US" altLang="ko-KR"/>
              <a:t>action</a:t>
            </a:r>
            <a:r>
              <a:rPr lang="ko-KR" altLang="en-US"/>
              <a:t>에 아무런 값이 없을 경우 </a:t>
            </a:r>
            <a:r>
              <a:rPr lang="en-US" altLang="ko-KR"/>
              <a:t>switch</a:t>
            </a:r>
            <a:r>
              <a:rPr lang="ko-KR" altLang="en-US"/>
              <a:t>문에서 </a:t>
            </a:r>
            <a:r>
              <a:rPr lang="en-US" altLang="ko-KR"/>
              <a:t>default</a:t>
            </a:r>
            <a:r>
              <a:rPr lang="ko-KR" altLang="en-US"/>
              <a:t>로 분기해서 초기 상태로 반환됩니다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그리고 </a:t>
            </a:r>
            <a:r>
              <a:rPr lang="en-US" altLang="ko-KR"/>
              <a:t>action</a:t>
            </a:r>
            <a:r>
              <a:rPr lang="ko-KR" altLang="en-US"/>
              <a:t>으로 넘어온 </a:t>
            </a:r>
            <a:r>
              <a:rPr lang="en-US" altLang="ko-KR"/>
              <a:t>type</a:t>
            </a:r>
            <a:r>
              <a:rPr lang="ko-KR" altLang="en-US"/>
              <a:t>에 따라서 스프레드 연산자 같은걸 쓰면서 불변성을 지켜주면서 상태를 변화시켜주면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17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 후 앱 자체를 렌더링해주는 메인코드인 </a:t>
            </a:r>
            <a:r>
              <a:rPr lang="en-US" altLang="ko-KR"/>
              <a:t>index.js</a:t>
            </a:r>
            <a:r>
              <a:rPr lang="ko-KR" altLang="en-US"/>
              <a:t>에서 설정을 마무리하게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Redux</a:t>
            </a:r>
            <a:r>
              <a:rPr lang="ko-KR" altLang="en-US"/>
              <a:t>를 사용하기 위해서 당연히 </a:t>
            </a:r>
            <a:r>
              <a:rPr lang="en-US" altLang="ko-KR"/>
              <a:t>redux</a:t>
            </a:r>
            <a:r>
              <a:rPr lang="ko-KR" altLang="en-US"/>
              <a:t> 라이브러리를 다운받고 이 후 리액트에서 적용시키기 위해서 </a:t>
            </a:r>
            <a:r>
              <a:rPr lang="en-US" altLang="ko-KR"/>
              <a:t>react-redux</a:t>
            </a:r>
            <a:r>
              <a:rPr lang="ko-KR" altLang="en-US"/>
              <a:t>라는 라이브러리를 다운 받는데요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이는 리덕스를 리액트 전용으로 사용할 수 있도록 호환된 라이브러리입니다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 후 </a:t>
            </a:r>
            <a:r>
              <a:rPr lang="en-US" altLang="ko-KR"/>
              <a:t>redux</a:t>
            </a:r>
            <a:r>
              <a:rPr lang="ko-KR" altLang="en-US"/>
              <a:t> 라이브러리에서 제공하는 </a:t>
            </a:r>
            <a:r>
              <a:rPr lang="en-US" altLang="ko-KR"/>
              <a:t>createStore</a:t>
            </a:r>
            <a:r>
              <a:rPr lang="ko-KR" altLang="en-US"/>
              <a:t>라는 함수에 </a:t>
            </a:r>
            <a:r>
              <a:rPr lang="en-US" altLang="ko-KR"/>
              <a:t>counte</a:t>
            </a:r>
            <a:r>
              <a:rPr lang="ko-KR" altLang="en-US"/>
              <a:t>리듀서를 인자로 주어 </a:t>
            </a:r>
            <a:r>
              <a:rPr lang="en-US" altLang="ko-KR"/>
              <a:t>store</a:t>
            </a:r>
            <a:r>
              <a:rPr lang="ko-KR" altLang="en-US"/>
              <a:t>를 생성합니다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그리고 </a:t>
            </a:r>
            <a:r>
              <a:rPr lang="en-US" altLang="ko-KR"/>
              <a:t>react-redux </a:t>
            </a:r>
            <a:r>
              <a:rPr lang="ko-KR" altLang="en-US"/>
              <a:t>라이브러리에서 제공하는 </a:t>
            </a:r>
            <a:r>
              <a:rPr lang="en-US" altLang="ko-KR"/>
              <a:t>Provider</a:t>
            </a:r>
            <a:r>
              <a:rPr lang="ko-KR" altLang="en-US"/>
              <a:t>라는 컴포넌트로 최상단의 컴포넌트인 </a:t>
            </a:r>
            <a:r>
              <a:rPr lang="en-US" altLang="ko-KR"/>
              <a:t>App</a:t>
            </a:r>
            <a:r>
              <a:rPr lang="ko-KR" altLang="en-US"/>
              <a:t>을 감싸준 후</a:t>
            </a:r>
            <a:r>
              <a:rPr lang="en-US" altLang="ko-KR"/>
              <a:t>, Provider</a:t>
            </a:r>
            <a:r>
              <a:rPr lang="ko-KR" altLang="en-US"/>
              <a:t>에 공유할 저장소인 </a:t>
            </a:r>
            <a:r>
              <a:rPr lang="en-US" altLang="ko-KR"/>
              <a:t>store</a:t>
            </a:r>
            <a:r>
              <a:rPr lang="ko-KR" altLang="en-US"/>
              <a:t>를 </a:t>
            </a:r>
            <a:r>
              <a:rPr lang="en-US" altLang="ko-KR"/>
              <a:t>props</a:t>
            </a:r>
            <a:r>
              <a:rPr lang="ko-KR" altLang="en-US"/>
              <a:t>로 넣어주면 </a:t>
            </a:r>
            <a:r>
              <a:rPr lang="en-US" altLang="ko-KR"/>
              <a:t>store </a:t>
            </a:r>
            <a:r>
              <a:rPr lang="ko-KR" altLang="en-US"/>
              <a:t>모든 정보가 전체 앱에 공급이 되어 어디서든 접근이 가능하게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이렇게 하면 리덕스 설정이 끝나게되는데요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이제부터 코드를 하나씩 살펴보면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499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App.js</a:t>
            </a:r>
            <a:r>
              <a:rPr lang="ko-KR" altLang="en-US"/>
              <a:t> 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아까와 달리 상태를 여기서 선언할 필요가 없어서 </a:t>
            </a:r>
            <a:r>
              <a:rPr lang="en-US" altLang="ko-KR"/>
              <a:t>props</a:t>
            </a:r>
            <a:r>
              <a:rPr lang="ko-KR" altLang="en-US"/>
              <a:t>로 전달하지도 않고 그저 자식 컴포넌트를 띄워 주고만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훨씬 간결해졌습니다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805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목차는 다음과 같습니다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544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Container </a:t>
            </a:r>
            <a:r>
              <a:rPr lang="ko-KR" altLang="en-US"/>
              <a:t>컴포넌트입니다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React-redux </a:t>
            </a:r>
            <a:r>
              <a:rPr lang="ko-KR" altLang="en-US"/>
              <a:t>라이브러리에서 </a:t>
            </a:r>
            <a:r>
              <a:rPr lang="en-US" altLang="ko-KR"/>
              <a:t>useSelector</a:t>
            </a:r>
            <a:r>
              <a:rPr lang="ko-KR" altLang="en-US"/>
              <a:t>와 </a:t>
            </a:r>
            <a:r>
              <a:rPr lang="en-US" altLang="ko-KR"/>
              <a:t>useDispatch</a:t>
            </a:r>
            <a:r>
              <a:rPr lang="ko-KR" altLang="en-US"/>
              <a:t>라는 함수를 받아옵니다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useSelector</a:t>
            </a:r>
            <a:r>
              <a:rPr lang="ko-KR" altLang="en-US"/>
              <a:t>는 스토어의 상태를 조회하는 </a:t>
            </a:r>
            <a:r>
              <a:rPr lang="en-US" altLang="ko-KR"/>
              <a:t>Hook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보시면 </a:t>
            </a:r>
            <a:r>
              <a:rPr lang="en-US" altLang="ko-KR"/>
              <a:t>number</a:t>
            </a:r>
            <a:r>
              <a:rPr lang="ko-KR" altLang="en-US"/>
              <a:t>와 </a:t>
            </a:r>
            <a:r>
              <a:rPr lang="en-US" altLang="ko-KR"/>
              <a:t>diff </a:t>
            </a:r>
            <a:r>
              <a:rPr lang="ko-KR" altLang="en-US"/>
              <a:t>라는 상태를 구조 분해 할당을 통해 변수로 각각 받아온 것을 볼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useDispatch</a:t>
            </a:r>
            <a:r>
              <a:rPr lang="ko-KR" altLang="en-US"/>
              <a:t>는 스토어에서 액션을 발생시키는 </a:t>
            </a:r>
            <a:r>
              <a:rPr lang="en-US" altLang="ko-KR"/>
              <a:t>dispatch</a:t>
            </a:r>
            <a:r>
              <a:rPr lang="ko-KR" altLang="en-US"/>
              <a:t>를 함수에서 사용할 수 있게 해주는 </a:t>
            </a:r>
            <a:r>
              <a:rPr lang="en-US" altLang="ko-KR"/>
              <a:t>Hook 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밑에서  각 액션들을 디스패치하는 함수들을 만들었습니다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이제 이 상태와 함수들을 </a:t>
            </a:r>
            <a:r>
              <a:rPr lang="en-US" altLang="ko-KR"/>
              <a:t>Presentaitional </a:t>
            </a:r>
            <a:r>
              <a:rPr lang="ko-KR" altLang="en-US"/>
              <a:t>컴포넌트에 </a:t>
            </a:r>
            <a:r>
              <a:rPr lang="en-US" altLang="ko-KR"/>
              <a:t>props</a:t>
            </a:r>
            <a:r>
              <a:rPr lang="ko-KR" altLang="en-US"/>
              <a:t>로 넘겨줍니다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 후 </a:t>
            </a:r>
            <a:r>
              <a:rPr lang="en-US" altLang="ko-KR"/>
              <a:t>Presentaitional </a:t>
            </a:r>
            <a:r>
              <a:rPr lang="ko-KR" altLang="en-US"/>
              <a:t>컴포넌트는 전과 똑같기 때문에 굳이 보이진 않겠습니다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93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구조는 다음과 같습니다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App.js</a:t>
            </a:r>
            <a:r>
              <a:rPr lang="ko-KR" altLang="en-US"/>
              <a:t>에서 </a:t>
            </a:r>
            <a:r>
              <a:rPr lang="en-US" altLang="ko-KR"/>
              <a:t>props</a:t>
            </a:r>
            <a:r>
              <a:rPr lang="ko-KR" altLang="en-US"/>
              <a:t>로 받던 상태를 리덕스 스토어에서 받고</a:t>
            </a:r>
            <a:r>
              <a:rPr lang="en-US" altLang="ko-KR"/>
              <a:t>, </a:t>
            </a:r>
            <a:r>
              <a:rPr lang="ko-KR" altLang="en-US"/>
              <a:t>컨테이너 컴포넌트에서 액션을 디스패치해 리덕스 스토어에 있는 리듀서가 실행되어 상태가 변하게 되는겁니다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아까 우려했던 문제들이 발생할 염려가 없다고 보시면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지금까지 보신 리덕스가 초기에 설정하는 부분이 많이 복잡하고 까다롭습니다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실제로 저도 세미나 발표를 위해 좀 더 보기 쉽게 코드나 파일의 수를 최대한 줄여서 작성했는데요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하지만 초기에 설정만 잘 해두면 언제 어느 컴포넌트에서든 중요한 데이터에 접근이 가능하기에 정말 유용하게 쓰입니다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49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이제 제가 프로젝트에서 실제로 사용한 리덕스를 코드를 통해 보도록 하겠습니다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3</a:t>
            </a:r>
            <a:r>
              <a:rPr lang="ko-KR" altLang="en-US"/>
              <a:t>개의 각각 성격이 다른 상태가 필요해서 </a:t>
            </a:r>
            <a:r>
              <a:rPr lang="en-US" altLang="ko-KR"/>
              <a:t>3</a:t>
            </a:r>
            <a:r>
              <a:rPr lang="ko-KR" altLang="en-US"/>
              <a:t>개의 리덕스 모듈로 나누어서 생성했습니다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Uid, searchMode, captureMode</a:t>
            </a:r>
            <a:r>
              <a:rPr lang="ko-KR" altLang="en-US"/>
              <a:t>인데요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Uid</a:t>
            </a:r>
            <a:r>
              <a:rPr lang="ko-KR" altLang="en-US"/>
              <a:t>는 로그인한 유저를 파악해 그에 맞는 식자재 필터를 적용시키고 커뮤니티 이용등 여러 다른 컴포넌트들에서 필요했습니다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그리고 </a:t>
            </a:r>
            <a:r>
              <a:rPr lang="en-US" altLang="ko-KR"/>
              <a:t>navigation bar</a:t>
            </a:r>
            <a:r>
              <a:rPr lang="ko-KR" altLang="en-US"/>
              <a:t>를 컴포넌트화해 따로 빼서 항상 앱의 상단에 위치하도록 설계하고 구현했는데</a:t>
            </a:r>
            <a:r>
              <a:rPr lang="en-US" altLang="ko-KR"/>
              <a:t>…</a:t>
            </a:r>
          </a:p>
          <a:p>
            <a:endParaRPr lang="en-US" altLang="ko-KR"/>
          </a:p>
          <a:p>
            <a:r>
              <a:rPr lang="ko-KR" altLang="en-US"/>
              <a:t>커뮤니티에서 검색 기능을 활성화 할 때</a:t>
            </a:r>
            <a:r>
              <a:rPr lang="en-US" altLang="ko-KR"/>
              <a:t>, </a:t>
            </a:r>
            <a:r>
              <a:rPr lang="ko-KR" altLang="en-US"/>
              <a:t>그리고 찍은 사진을 크로핑할 때</a:t>
            </a:r>
            <a:r>
              <a:rPr lang="en-US" altLang="ko-KR"/>
              <a:t>, </a:t>
            </a:r>
            <a:r>
              <a:rPr lang="ko-KR" altLang="en-US"/>
              <a:t>이 </a:t>
            </a:r>
            <a:r>
              <a:rPr lang="en-US" altLang="ko-KR"/>
              <a:t>navigation bar</a:t>
            </a:r>
            <a:r>
              <a:rPr lang="ko-KR" altLang="en-US"/>
              <a:t>가 없었으면 해서 각각 커뮤니티 컴포넌트와 캡쳐 컴포넌트에서 이를 감지하는 </a:t>
            </a:r>
            <a:r>
              <a:rPr lang="en-US" altLang="ko-KR"/>
              <a:t>Boolean</a:t>
            </a:r>
            <a:r>
              <a:rPr lang="ko-KR" altLang="en-US"/>
              <a:t>형태의 값이 필요했습니다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993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가장 왼편이 저희앱 메인 화면인데 상단에 저 </a:t>
            </a:r>
            <a:r>
              <a:rPr lang="en-US" altLang="ko-KR"/>
              <a:t>navbar</a:t>
            </a:r>
            <a:r>
              <a:rPr lang="ko-KR" altLang="en-US"/>
              <a:t>가 각각 크로핑시 검색시에는 이렇게 없어져야했습니다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188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코드를 통해 보면 현재 세 가지 리덕스 모듈을 만들었습니다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그래서 리듀서도 세 개죠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스토어는 키워드 설명에서 보면 한 애플리케이션당 하나만 만들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이럴 때에는 세 개의 리듀서를 </a:t>
            </a:r>
            <a:r>
              <a:rPr lang="en-US" altLang="ko-KR"/>
              <a:t>combineReducers</a:t>
            </a:r>
            <a:r>
              <a:rPr lang="ko-KR" altLang="en-US"/>
              <a:t>라는 함수를 통해 한 리듀서로 합쳐서 사용할 수 있었습니다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각각 리듀서들을 객체형태로 묶어서 함수 인자로 넘기면 하나의 </a:t>
            </a:r>
            <a:r>
              <a:rPr lang="en-US" altLang="ko-KR"/>
              <a:t>rootReducer</a:t>
            </a:r>
            <a:r>
              <a:rPr lang="ko-KR" altLang="en-US"/>
              <a:t>가 생성되고 이를 아까 보신 방법처럼 </a:t>
            </a:r>
            <a:r>
              <a:rPr lang="en-US" altLang="ko-KR"/>
              <a:t>createStore</a:t>
            </a:r>
            <a:r>
              <a:rPr lang="ko-KR" altLang="en-US"/>
              <a:t>의 인자로 넣으면 세 개의 리듀서를 총 관리하는 하나의 스토어가 반환됩니다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93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이제 설정을 마치고</a:t>
            </a:r>
            <a:r>
              <a:rPr lang="en-US" altLang="ko-KR"/>
              <a:t>, </a:t>
            </a:r>
            <a:r>
              <a:rPr lang="ko-KR" altLang="en-US"/>
              <a:t>리듀서를 활용한 부분들을 보면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파이어베이스 구글 인증 서비스를 저희가 활용했는데 구글 계정으로 로그인하면 유저의 정보가 앱으로 전달됐습니다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프로필 사진</a:t>
            </a:r>
            <a:r>
              <a:rPr lang="en-US" altLang="ko-KR"/>
              <a:t>, </a:t>
            </a:r>
            <a:r>
              <a:rPr lang="ko-KR" altLang="en-US"/>
              <a:t>이메일</a:t>
            </a:r>
            <a:r>
              <a:rPr lang="en-US" altLang="ko-KR"/>
              <a:t> </a:t>
            </a:r>
            <a:r>
              <a:rPr lang="ko-KR" altLang="en-US"/>
              <a:t>등 여러가지가 있는데 거기서 </a:t>
            </a:r>
            <a:r>
              <a:rPr lang="en-US" altLang="ko-KR"/>
              <a:t>uid</a:t>
            </a:r>
            <a:r>
              <a:rPr lang="ko-KR" altLang="en-US"/>
              <a:t>라는 각 유저마다 가지는 고유한 랜덤 스트링이 있었고</a:t>
            </a:r>
            <a:r>
              <a:rPr lang="en-US" altLang="ko-KR"/>
              <a:t>,</a:t>
            </a:r>
          </a:p>
          <a:p>
            <a:endParaRPr lang="en-US" altLang="ko-KR"/>
          </a:p>
          <a:p>
            <a:r>
              <a:rPr lang="ko-KR" altLang="en-US"/>
              <a:t>이 값을 스토어에 갱신하는 액션 디스패치를 진행했습니다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이를 통해 유저가 로그인 한 상태이면 랜덤한 스트링을</a:t>
            </a:r>
            <a:r>
              <a:rPr lang="en-US" altLang="ko-KR"/>
              <a:t>, </a:t>
            </a:r>
            <a:r>
              <a:rPr lang="ko-KR" altLang="en-US"/>
              <a:t>로그인하지 않은 상태이면 빈 문자열을 스토어에서 확인할 수 있었고 사용자 정보가 필요한 기능들에서 유용하게 쓰일 수 있었습니다</a:t>
            </a:r>
            <a:r>
              <a:rPr lang="en-US" altLang="ko-KR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2212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다음으로는 사용자가 사진을 찍으면 자동으로 크로핑을 할 수 있는 캡쳐 컴포넌트가 마운트되는데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이 때</a:t>
            </a:r>
            <a:r>
              <a:rPr lang="en-US" altLang="ko-KR"/>
              <a:t>, </a:t>
            </a:r>
            <a:r>
              <a:rPr lang="ko-KR" altLang="en-US"/>
              <a:t>해당 컴포넌트가 마운트 되면 </a:t>
            </a:r>
            <a:r>
              <a:rPr lang="en-US" altLang="ko-KR"/>
              <a:t>true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언 마운트되면 </a:t>
            </a:r>
            <a:r>
              <a:rPr lang="en-US" altLang="ko-KR"/>
              <a:t>false</a:t>
            </a:r>
            <a:r>
              <a:rPr lang="ko-KR" altLang="en-US"/>
              <a:t>로 갱신하는 액션 디스패치를 진행했습니다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이는 </a:t>
            </a:r>
            <a:r>
              <a:rPr lang="en-US" altLang="ko-KR"/>
              <a:t>useEffect </a:t>
            </a:r>
            <a:r>
              <a:rPr lang="ko-KR" altLang="en-US"/>
              <a:t>훅으로 마운트 또는 언마운트 감지하도록 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9232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커뮤니티 컴포넌트에서 검색 버튼을 누르면 </a:t>
            </a:r>
            <a:r>
              <a:rPr lang="en-US" altLang="ko-KR"/>
              <a:t>true</a:t>
            </a:r>
            <a:r>
              <a:rPr lang="ko-KR" altLang="en-US"/>
              <a:t>를 검색 컴포넌트에서 닫는 버튼을 누르면 </a:t>
            </a:r>
            <a:r>
              <a:rPr lang="en-US" altLang="ko-KR"/>
              <a:t>false</a:t>
            </a:r>
            <a:r>
              <a:rPr lang="ko-KR" altLang="en-US"/>
              <a:t>를 디스패치 해줘서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2508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이런식으로 조건부로 검색창을 띄우거나 게시글 목록을 띄울지 렌더링 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939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마지막으로 각 상태들을 조회하여 글로벌 스타일을 변경하거나</a:t>
            </a:r>
            <a:r>
              <a:rPr lang="en-US" altLang="ko-KR"/>
              <a:t>, NavBar</a:t>
            </a:r>
            <a:r>
              <a:rPr lang="ko-KR" altLang="en-US"/>
              <a:t>를 조건부로 렌더링할 수 있었습니다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참고로 저 </a:t>
            </a:r>
            <a:r>
              <a:rPr lang="en-US" altLang="ko-KR"/>
              <a:t>GlobalStyle</a:t>
            </a:r>
            <a:r>
              <a:rPr lang="ko-KR" altLang="en-US"/>
              <a:t>이라는 컴포넌트는 자식 컴포넌트가 아닌 스타일드 컴포넌트로 </a:t>
            </a:r>
            <a:r>
              <a:rPr lang="en-US" altLang="ko-KR"/>
              <a:t>props</a:t>
            </a:r>
            <a:r>
              <a:rPr lang="ko-KR" altLang="en-US"/>
              <a:t>가 아까 그림에서 보여드린 복잡한 개념과 다르다고 보시면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808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Redux</a:t>
            </a:r>
            <a:r>
              <a:rPr lang="ko-KR" altLang="en-US"/>
              <a:t>는 애플리케이션의 상태관리를 위한 </a:t>
            </a:r>
            <a:r>
              <a:rPr lang="en-US" altLang="ko-KR"/>
              <a:t>javascript </a:t>
            </a:r>
            <a:r>
              <a:rPr lang="ko-KR" altLang="en-US"/>
              <a:t>오픈소스 라이브러리입니다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상태관리란 쉽게말해 상태는 웹 페이지 내에서 눈에 보이는 데이터들 뭐 메뉴라던가 게시글뿐만 아니라 서버와 주고 받아야 하는 모든 데이터들을 말합니다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그리고 이러한 상태들을 관리하는 것을 상태관리라하여 쉽게말해 변수를 관리하는 것으로 보셔도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데이터를 쉽게 관리하는 역할도 하지만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실제로 데이터가 보이지 않는 영역에서 즉 다른 컴포넌트에서 실시간으로 변화하기 때문에 상태가 언제 어떻게 변화하였는지 알 수 없거나 제어하기 힘든 상황을 예방하고자 사용한다고 보시면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9455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55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제가 이전 세미나때 주제로 정한 </a:t>
            </a:r>
            <a:r>
              <a:rPr lang="en-US" altLang="ko-KR"/>
              <a:t>Vue</a:t>
            </a:r>
            <a:r>
              <a:rPr lang="ko-KR" altLang="en-US"/>
              <a:t>나 창의 설계 프로젝트때 기술발표했던 </a:t>
            </a:r>
            <a:r>
              <a:rPr lang="en-US" altLang="ko-KR"/>
              <a:t>React</a:t>
            </a:r>
            <a:r>
              <a:rPr lang="ko-KR" altLang="en-US"/>
              <a:t>에서 중요한 데이터는 </a:t>
            </a:r>
            <a:r>
              <a:rPr lang="en-US" altLang="ko-KR"/>
              <a:t>App</a:t>
            </a:r>
            <a:r>
              <a:rPr lang="ko-KR" altLang="en-US"/>
              <a:t>이라는 가장 최상단의 컴포넌트에서 모두 관리한다고 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그리고 부모 컴포넌트에서 자식 컴포넌트로 데이터를 전달할 때</a:t>
            </a:r>
            <a:r>
              <a:rPr lang="en-US" altLang="ko-KR"/>
              <a:t>, props</a:t>
            </a:r>
            <a:r>
              <a:rPr lang="ko-KR" altLang="en-US"/>
              <a:t>를 통해 전달한다고 말씀드렸고요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Vue</a:t>
            </a:r>
            <a:r>
              <a:rPr lang="ko-KR" altLang="en-US"/>
              <a:t>에서는 특별히 자식에서 부모로 올라가는 </a:t>
            </a:r>
            <a:r>
              <a:rPr lang="en-US" altLang="ko-KR"/>
              <a:t>emit</a:t>
            </a:r>
            <a:r>
              <a:rPr lang="ko-KR" altLang="en-US"/>
              <a:t>도 있었구요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하지만 웹의 규모가 커져서 아키텍쳐가 저런식으로 나온다면 그리고 가장 말단에 있는 자식 컴포넌트가 </a:t>
            </a:r>
            <a:r>
              <a:rPr lang="en-US" altLang="ko-KR"/>
              <a:t>App</a:t>
            </a:r>
            <a:r>
              <a:rPr lang="ko-KR" altLang="en-US"/>
              <a:t>에 있는 데이터가 필요하다면</a:t>
            </a:r>
            <a:r>
              <a:rPr lang="en-US" altLang="ko-KR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한 두 단계정도의 자식 부모 관계면 </a:t>
            </a:r>
            <a:r>
              <a:rPr lang="en-US" altLang="ko-KR"/>
              <a:t>props</a:t>
            </a:r>
            <a:r>
              <a:rPr lang="ko-KR" altLang="en-US"/>
              <a:t>를 쓰는 건 나쁘지 않겠지만 말씀드린 가정에서는</a:t>
            </a:r>
            <a:r>
              <a:rPr lang="en-US" altLang="ko-KR"/>
              <a:t> props </a:t>
            </a:r>
            <a:r>
              <a:rPr lang="ko-KR" altLang="en-US"/>
              <a:t>만으로 한참이 걸리겠죠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물론 실제로 성능에 영향이 가거나 하진 않는 것으로 알고 있습니다만</a:t>
            </a:r>
            <a:r>
              <a:rPr lang="en-US" altLang="ko-KR"/>
              <a:t> </a:t>
            </a:r>
            <a:r>
              <a:rPr lang="ko-KR" altLang="en-US"/>
              <a:t>코드의 품질이나 가독성이 상당히 떨어지고</a:t>
            </a:r>
            <a:r>
              <a:rPr lang="en-US" altLang="ko-KR"/>
              <a:t>, </a:t>
            </a:r>
            <a:r>
              <a:rPr lang="ko-KR" altLang="en-US"/>
              <a:t>이는 나중에 가서 유지보수에 어려움을 겪게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516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 코드는 제가 오픈소스 프로젝트를 진행하며 작성한 코드인데요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상태관리에 대한 개념을 모르고 진행했던 터라 저만큼의 데이터를 자식과 부모관계에서 </a:t>
            </a:r>
            <a:r>
              <a:rPr lang="en-US" altLang="ko-KR"/>
              <a:t>3</a:t>
            </a:r>
            <a:r>
              <a:rPr lang="ko-KR" altLang="en-US"/>
              <a:t>계층정도 올렸다 내렸다를 반복하며 프로젝트를 진행하니 힘들었습니다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지금 작성하는 데이터가 맞는지 확인도 못하고 의구심을 가진 채로 진행해야 하고 코드가 복잡하고 길어지니 버그가 발생해도 어디서 발생했는지 찾기 힘들더라고요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최근 포트폴리오 때문에 이를 유지보수하려 했는데 제가 짠 코드에서도 보기 힘든 아이러니한 상황이 나오기도 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물론 아까말한 상태관리 라이브러리가 </a:t>
            </a:r>
            <a:r>
              <a:rPr lang="en-US" altLang="ko-KR"/>
              <a:t>Vue</a:t>
            </a:r>
            <a:r>
              <a:rPr lang="ko-KR" altLang="en-US"/>
              <a:t>에 전용으로 </a:t>
            </a:r>
            <a:r>
              <a:rPr lang="en-US" altLang="ko-KR"/>
              <a:t>Vuex</a:t>
            </a:r>
            <a:r>
              <a:rPr lang="ko-KR" altLang="en-US"/>
              <a:t>라고 따로 존재하는데 이를 써서 이관하는 방법도 있었지만</a:t>
            </a:r>
            <a:r>
              <a:rPr lang="en-US" altLang="ko-KR"/>
              <a:t>, </a:t>
            </a:r>
            <a:r>
              <a:rPr lang="ko-KR" altLang="en-US"/>
              <a:t>프로젝트가 많이 진행된 상태에서 이를 이관하려니 오히려 힘들어서 그냥 참고 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653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이를 예방하고자 다음과 같이 전역으로 상태를 관리하는 모듈 쉽게말해 저장소를 운영하면서 데이터를 필요로 하는 컴포넌트에 뿌리게 되면 해결 됩니다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운영하는 저장소를 </a:t>
            </a:r>
            <a:r>
              <a:rPr lang="en-US" altLang="ko-KR"/>
              <a:t>Redux</a:t>
            </a:r>
            <a:r>
              <a:rPr lang="ko-KR" altLang="en-US"/>
              <a:t>라고 말하고요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684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Redux</a:t>
            </a:r>
            <a:r>
              <a:rPr lang="ko-KR" altLang="en-US"/>
              <a:t>는 </a:t>
            </a:r>
            <a:r>
              <a:rPr lang="en-US" altLang="ko-KR"/>
              <a:t>SPA </a:t>
            </a:r>
            <a:r>
              <a:rPr lang="ko-KR" altLang="en-US"/>
              <a:t>프레임워크</a:t>
            </a:r>
            <a:r>
              <a:rPr lang="en-US" altLang="ko-KR"/>
              <a:t>(React, Anglurar)</a:t>
            </a:r>
            <a:r>
              <a:rPr lang="ko-KR" altLang="en-US"/>
              <a:t>에서 많이 사용되는 라이브러리입니다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특히나 리액트 생태계에서 가장 사용률이 높은 상태관리 라이브러리인데요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실제로 </a:t>
            </a:r>
            <a:r>
              <a:rPr lang="en-US" altLang="ko-KR"/>
              <a:t>npm trends</a:t>
            </a:r>
            <a:r>
              <a:rPr lang="ko-KR" altLang="en-US"/>
              <a:t>를 통해서 최근 </a:t>
            </a:r>
            <a:r>
              <a:rPr lang="en-US" altLang="ko-KR"/>
              <a:t>6</a:t>
            </a:r>
            <a:r>
              <a:rPr lang="ko-KR" altLang="en-US"/>
              <a:t>개월간 리액트를 사용하는 프로젝트 중 </a:t>
            </a:r>
            <a:r>
              <a:rPr lang="en-US" altLang="ko-KR"/>
              <a:t>40</a:t>
            </a:r>
            <a:r>
              <a:rPr lang="ko-KR" altLang="en-US"/>
              <a:t>퍼센트 이상이 리덕스를 사용하고 있다는 그래프가 이를 증명합니다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저도 가장 최근에 마친 창의설계프로젝트에서도 이를 활용해 나름 성공적으로 프로젝트를 마칠 수 있었습니다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028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Redux</a:t>
            </a:r>
            <a:r>
              <a:rPr lang="ko-KR" altLang="en-US"/>
              <a:t>를 사용하기 전에 몇가지 키워드들에 대해서 좀 숙지를 해야하는데요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이에 대해 간단하게 알아보겠습니다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091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액션은 상태에 어떠한 변화가 필요할 때 발생하는 것으로 하나의 객체로 표현됩니다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다음과 같은 형식인데 </a:t>
            </a:r>
            <a:r>
              <a:rPr lang="en-US" altLang="ko-KR"/>
              <a:t>type </a:t>
            </a:r>
            <a:r>
              <a:rPr lang="ko-KR" altLang="en-US"/>
              <a:t>필드는 많은 액션들을 구분하기 위해 무조건 필수로 가져야만 하고 그 외의 값들은 알아서 변하는 값으로 설정하면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D3CDB-C11F-4B3C-8011-4CB70A9F68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586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784D74D0-C08C-4FA0-B1AC-58A8B9A14615}" type="datetimeFigureOut">
              <a:rPr lang="ko-KR" altLang="en-US" smtClean="0"/>
              <a:pPr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4752148" y="1656899"/>
            <a:ext cx="2198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SSL</a:t>
            </a:r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세미나</a:t>
            </a:r>
            <a:endParaRPr lang="en-US" altLang="ko-KR" sz="1400" dirty="0">
              <a:ln>
                <a:solidFill>
                  <a:schemeClr val="tx1">
                    <a:alpha val="1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schemeClr val="tx1">
                    <a:alpha val="1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213514" y="1875649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3EA6958-1A00-4DFE-8177-3C41D2A4FA82}"/>
              </a:ext>
            </a:extLst>
          </p:cNvPr>
          <p:cNvSpPr txBox="1"/>
          <p:nvPr/>
        </p:nvSpPr>
        <p:spPr>
          <a:xfrm>
            <a:off x="3980933" y="3136612"/>
            <a:ext cx="374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Redux</a:t>
            </a:r>
            <a:endParaRPr lang="en-US" altLang="ko-KR" sz="3200" dirty="0">
              <a:ln>
                <a:solidFill>
                  <a:schemeClr val="tx1">
                    <a:alpha val="1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129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Redux</a:t>
              </a:r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키워드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0126E7-4F51-4F93-AA80-5CBC5EFDAD0A}"/>
              </a:ext>
            </a:extLst>
          </p:cNvPr>
          <p:cNvSpPr txBox="1"/>
          <p:nvPr/>
        </p:nvSpPr>
        <p:spPr>
          <a:xfrm>
            <a:off x="159192" y="1037107"/>
            <a:ext cx="9030742" cy="1248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리듀서 </a:t>
            </a:r>
            <a:r>
              <a:rPr lang="en-US" altLang="ko-KR" sz="32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(Reducer)</a:t>
            </a:r>
            <a:endParaRPr lang="en-US" altLang="ko-KR" sz="3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변화를 일으키는 함수로 전달 받은 액션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(Action)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참고하여 새로운 상태를 만들어서 반환</a:t>
            </a:r>
            <a:endParaRPr lang="en-US" altLang="ko-KR" sz="20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1EC358-3C59-4A6E-9BFA-759A46F2A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460719"/>
            <a:ext cx="56388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33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Redux</a:t>
              </a:r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키워드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4D1F9C-F50C-4CCC-9B54-EA7E36BBEC04}"/>
              </a:ext>
            </a:extLst>
          </p:cNvPr>
          <p:cNvGrpSpPr/>
          <p:nvPr/>
        </p:nvGrpSpPr>
        <p:grpSpPr>
          <a:xfrm>
            <a:off x="2872200" y="1770399"/>
            <a:ext cx="6447599" cy="3317202"/>
            <a:chOff x="2872200" y="1794380"/>
            <a:chExt cx="6447599" cy="331720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10126E7-4F51-4F93-AA80-5CBC5EFDAD0A}"/>
                </a:ext>
              </a:extLst>
            </p:cNvPr>
            <p:cNvSpPr txBox="1"/>
            <p:nvPr/>
          </p:nvSpPr>
          <p:spPr>
            <a:xfrm>
              <a:off x="2872200" y="1794380"/>
              <a:ext cx="6447599" cy="170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스토어 </a:t>
              </a:r>
              <a:r>
                <a:rPr lang="en-US" altLang="ko-KR" sz="3200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(Store)</a:t>
              </a:r>
              <a:endParaRPr lang="en-US" altLang="ko-KR" sz="32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리덕스에서는 한 애플리케이션당 하나의 스토어를 만들 수 있다</a:t>
              </a:r>
              <a:r>
                <a:rPr lang="en-US" altLang="ko-KR" sz="20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스토어 안에는</a:t>
              </a:r>
              <a:r>
                <a:rPr lang="en-US" altLang="ko-KR" sz="20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20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현재의 앱 상태</a:t>
              </a:r>
              <a:r>
                <a:rPr lang="en-US" altLang="ko-KR" sz="20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20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리듀서</a:t>
              </a:r>
              <a:r>
                <a:rPr lang="en-US" altLang="ko-KR" sz="20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20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내장 함수들이 있다</a:t>
              </a:r>
              <a:r>
                <a:rPr lang="en-US" altLang="ko-KR" sz="20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467BC2-2C9C-463E-84C1-AE5C5323C276}"/>
                </a:ext>
              </a:extLst>
            </p:cNvPr>
            <p:cNvSpPr txBox="1"/>
            <p:nvPr/>
          </p:nvSpPr>
          <p:spPr>
            <a:xfrm>
              <a:off x="3482142" y="3863292"/>
              <a:ext cx="5277407" cy="1248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디스패치 </a:t>
              </a:r>
              <a:r>
                <a:rPr lang="en-US" altLang="ko-KR" sz="3200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(Dispatch)</a:t>
              </a:r>
              <a:endParaRPr lang="en-US" altLang="ko-KR" sz="32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스토어의 내장함수 중 하나로 액션을 발생시키는 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787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예제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DEEF88C-98EC-4B7C-A522-CF59CB9FA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" y="1490662"/>
            <a:ext cx="103346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64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FB0AC4-2A5A-4C69-BA30-650026A0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323850"/>
            <a:ext cx="11325225" cy="62103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273A617-17B3-480D-A63B-E90CD43B0AE6}"/>
              </a:ext>
            </a:extLst>
          </p:cNvPr>
          <p:cNvSpPr/>
          <p:nvPr/>
        </p:nvSpPr>
        <p:spPr>
          <a:xfrm>
            <a:off x="6623221" y="1754659"/>
            <a:ext cx="432488" cy="4324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99A43ADF-3CED-49FF-9377-D7008EE5A2AC}"/>
              </a:ext>
            </a:extLst>
          </p:cNvPr>
          <p:cNvCxnSpPr>
            <a:cxnSpLocks/>
            <a:stCxn id="12" idx="1"/>
            <a:endCxn id="4" idx="0"/>
          </p:cNvCxnSpPr>
          <p:nvPr/>
        </p:nvCxnSpPr>
        <p:spPr>
          <a:xfrm rot="10800000" flipV="1">
            <a:off x="6839466" y="1519881"/>
            <a:ext cx="889689" cy="234778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3C7A4F-C5A9-47C8-8F18-0BBE5C7FE23B}"/>
              </a:ext>
            </a:extLst>
          </p:cNvPr>
          <p:cNvSpPr txBox="1"/>
          <p:nvPr/>
        </p:nvSpPr>
        <p:spPr>
          <a:xfrm>
            <a:off x="7729154" y="1335215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값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3C07BA-79CA-4A4A-961F-28FA9743030C}"/>
              </a:ext>
            </a:extLst>
          </p:cNvPr>
          <p:cNvSpPr/>
          <p:nvPr/>
        </p:nvSpPr>
        <p:spPr>
          <a:xfrm>
            <a:off x="2168611" y="1754659"/>
            <a:ext cx="1050325" cy="432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7AAAB640-E2EB-418F-B7AE-CD6643D55ECA}"/>
              </a:ext>
            </a:extLst>
          </p:cNvPr>
          <p:cNvCxnSpPr>
            <a:cxnSpLocks/>
            <a:stCxn id="19" idx="1"/>
            <a:endCxn id="14" idx="0"/>
          </p:cNvCxnSpPr>
          <p:nvPr/>
        </p:nvCxnSpPr>
        <p:spPr>
          <a:xfrm rot="10800000" flipV="1">
            <a:off x="2693774" y="1285101"/>
            <a:ext cx="2335428" cy="469557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A2F730A-0E91-4F06-9FEE-5D4C6BC9253C}"/>
              </a:ext>
            </a:extLst>
          </p:cNvPr>
          <p:cNvSpPr txBox="1"/>
          <p:nvPr/>
        </p:nvSpPr>
        <p:spPr>
          <a:xfrm>
            <a:off x="5029202" y="110043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74B37C-9933-4B27-A5DD-85D4AAC0F0AC}"/>
              </a:ext>
            </a:extLst>
          </p:cNvPr>
          <p:cNvSpPr/>
          <p:nvPr/>
        </p:nvSpPr>
        <p:spPr>
          <a:xfrm>
            <a:off x="3485504" y="1754660"/>
            <a:ext cx="1435574" cy="432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2838E665-9842-438B-B789-F121E79B2258}"/>
              </a:ext>
            </a:extLst>
          </p:cNvPr>
          <p:cNvCxnSpPr>
            <a:cxnSpLocks/>
            <a:stCxn id="27" idx="1"/>
            <a:endCxn id="20" idx="2"/>
          </p:cNvCxnSpPr>
          <p:nvPr/>
        </p:nvCxnSpPr>
        <p:spPr>
          <a:xfrm rot="10800000">
            <a:off x="4203291" y="2187149"/>
            <a:ext cx="2636174" cy="713431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A11C637-C67E-405A-8EB2-5965EA7D7449}"/>
              </a:ext>
            </a:extLst>
          </p:cNvPr>
          <p:cNvSpPr txBox="1"/>
          <p:nvPr/>
        </p:nvSpPr>
        <p:spPr>
          <a:xfrm>
            <a:off x="6839465" y="2715913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변수를 변경하는 함수</a:t>
            </a:r>
          </a:p>
        </p:txBody>
      </p:sp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32285574-09F1-40B5-B4F9-1DA90676C3BD}"/>
              </a:ext>
            </a:extLst>
          </p:cNvPr>
          <p:cNvSpPr/>
          <p:nvPr/>
        </p:nvSpPr>
        <p:spPr>
          <a:xfrm>
            <a:off x="5097882" y="3277799"/>
            <a:ext cx="227879" cy="1368341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25A1A3-FE47-4682-830B-90C2009DAB98}"/>
              </a:ext>
            </a:extLst>
          </p:cNvPr>
          <p:cNvSpPr txBox="1"/>
          <p:nvPr/>
        </p:nvSpPr>
        <p:spPr>
          <a:xfrm>
            <a:off x="5521378" y="3772754"/>
            <a:ext cx="78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props</a:t>
            </a:r>
            <a:endParaRPr lang="ko-KR" altLang="en-US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79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86CE73-E1C2-493F-9E7B-4665420C9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306" y="0"/>
            <a:ext cx="7663388" cy="6858000"/>
          </a:xfrm>
          <a:prstGeom prst="rect">
            <a:avLst/>
          </a:prstGeom>
        </p:spPr>
      </p:pic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8606933E-F449-4AD3-A7AA-F3666F751EE0}"/>
              </a:ext>
            </a:extLst>
          </p:cNvPr>
          <p:cNvSpPr/>
          <p:nvPr/>
        </p:nvSpPr>
        <p:spPr>
          <a:xfrm rot="5400000">
            <a:off x="7624889" y="-283433"/>
            <a:ext cx="270307" cy="2916195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8BC7B-1074-4FD6-88EB-C04BBA5F9DD0}"/>
              </a:ext>
            </a:extLst>
          </p:cNvPr>
          <p:cNvSpPr txBox="1"/>
          <p:nvPr/>
        </p:nvSpPr>
        <p:spPr>
          <a:xfrm>
            <a:off x="6941196" y="1408670"/>
            <a:ext cx="163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전달받은 </a:t>
            </a:r>
            <a:r>
              <a:rPr lang="en-US" altLang="ko-KR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props</a:t>
            </a:r>
            <a:endParaRPr lang="ko-KR" altLang="en-US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5AFD29B-03FB-4317-A6CE-4751DDCF95C5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202FBD-EE95-4B9A-8F81-1B62C4464EFF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예제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22F6EF-33F2-477E-9166-393B30819D56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6626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F87E9E1-52CD-4753-A281-B0DC22375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3" y="0"/>
            <a:ext cx="12016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8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예제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97D2-B15D-402A-B65D-747C01F5EA4E}"/>
              </a:ext>
            </a:extLst>
          </p:cNvPr>
          <p:cNvSpPr txBox="1"/>
          <p:nvPr/>
        </p:nvSpPr>
        <p:spPr>
          <a:xfrm>
            <a:off x="5573260" y="371465"/>
            <a:ext cx="10454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App.js</a:t>
            </a:r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6750C9-E36E-49D2-9081-7A5E5CCF571A}"/>
              </a:ext>
            </a:extLst>
          </p:cNvPr>
          <p:cNvSpPr txBox="1"/>
          <p:nvPr/>
        </p:nvSpPr>
        <p:spPr>
          <a:xfrm>
            <a:off x="3784882" y="3198167"/>
            <a:ext cx="462222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Counter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Container</a:t>
            </a:r>
            <a:r>
              <a: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Component</a:t>
            </a:r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5502C-55DC-4F09-A45B-A2416A2EE4C7}"/>
              </a:ext>
            </a:extLst>
          </p:cNvPr>
          <p:cNvSpPr txBox="1"/>
          <p:nvPr/>
        </p:nvSpPr>
        <p:spPr>
          <a:xfrm>
            <a:off x="3528274" y="6024870"/>
            <a:ext cx="513544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Counter Presentational Component</a:t>
            </a:r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F6623E5-4FB8-4FB0-B39C-B0D565F90476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6095996" y="833130"/>
            <a:ext cx="4" cy="23650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7B1ED9-DDFD-4411-BF70-D6A4CEECA33B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6095996" y="3659832"/>
            <a:ext cx="1" cy="2365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3C79EE-2DBC-402D-A823-A6A937FADA56}"/>
              </a:ext>
            </a:extLst>
          </p:cNvPr>
          <p:cNvSpPr txBox="1"/>
          <p:nvPr/>
        </p:nvSpPr>
        <p:spPr>
          <a:xfrm>
            <a:off x="5707942" y="1830982"/>
            <a:ext cx="7761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props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B00953-BF5E-4942-B42C-AADD48AC57F6}"/>
              </a:ext>
            </a:extLst>
          </p:cNvPr>
          <p:cNvSpPr txBox="1"/>
          <p:nvPr/>
        </p:nvSpPr>
        <p:spPr>
          <a:xfrm>
            <a:off x="5707942" y="4657685"/>
            <a:ext cx="7761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props</a:t>
            </a:r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E71FEC4-C484-4B27-87CB-B033467A413E}"/>
              </a:ext>
            </a:extLst>
          </p:cNvPr>
          <p:cNvGrpSpPr/>
          <p:nvPr/>
        </p:nvGrpSpPr>
        <p:grpSpPr>
          <a:xfrm>
            <a:off x="6618739" y="1463229"/>
            <a:ext cx="4552214" cy="1104838"/>
            <a:chOff x="6618739" y="1463229"/>
            <a:chExt cx="4552214" cy="1104838"/>
          </a:xfrm>
        </p:grpSpPr>
        <p:sp>
          <p:nvSpPr>
            <p:cNvPr id="22" name="왼쪽 중괄호 21">
              <a:extLst>
                <a:ext uri="{FF2B5EF4-FFF2-40B4-BE49-F238E27FC236}">
                  <a16:creationId xmlns:a16="http://schemas.microsoft.com/office/drawing/2014/main" id="{78158D0D-E12D-43D2-B776-562301AE41C5}"/>
                </a:ext>
              </a:extLst>
            </p:cNvPr>
            <p:cNvSpPr/>
            <p:nvPr/>
          </p:nvSpPr>
          <p:spPr>
            <a:xfrm>
              <a:off x="6618739" y="1463229"/>
              <a:ext cx="469045" cy="1104838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F3A125-BA32-477C-B13E-86F09C53E4DA}"/>
                </a:ext>
              </a:extLst>
            </p:cNvPr>
            <p:cNvSpPr txBox="1"/>
            <p:nvPr/>
          </p:nvSpPr>
          <p:spPr>
            <a:xfrm>
              <a:off x="7087784" y="1830982"/>
              <a:ext cx="408316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 사이에 여러 컴포넌트들이 존재한다면</a:t>
              </a:r>
              <a:r>
                <a:rPr lang="en-US" altLang="ko-KR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...?</a:t>
              </a:r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DB93A4-AF0D-4580-80DA-4A9BE8DC1DCD}"/>
              </a:ext>
            </a:extLst>
          </p:cNvPr>
          <p:cNvSpPr/>
          <p:nvPr/>
        </p:nvSpPr>
        <p:spPr>
          <a:xfrm>
            <a:off x="3260119" y="3002692"/>
            <a:ext cx="5671751" cy="3694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23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5EC403-9D09-48F7-8BEA-2CC52FD33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06" y="0"/>
            <a:ext cx="6311788" cy="6858000"/>
          </a:xfrm>
          <a:prstGeom prst="rect">
            <a:avLst/>
          </a:prstGeom>
        </p:spPr>
      </p:pic>
      <p:sp>
        <p:nvSpPr>
          <p:cNvPr id="4" name="오른쪽 중괄호 3">
            <a:extLst>
              <a:ext uri="{FF2B5EF4-FFF2-40B4-BE49-F238E27FC236}">
                <a16:creationId xmlns:a16="http://schemas.microsoft.com/office/drawing/2014/main" id="{BB66A6BD-16BE-40F3-B1D7-38C272E78DDF}"/>
              </a:ext>
            </a:extLst>
          </p:cNvPr>
          <p:cNvSpPr/>
          <p:nvPr/>
        </p:nvSpPr>
        <p:spPr>
          <a:xfrm>
            <a:off x="9378778" y="0"/>
            <a:ext cx="247136" cy="6451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C0F64-C0B5-4267-A1CD-35F60DC322F0}"/>
              </a:ext>
            </a:extLst>
          </p:cNvPr>
          <p:cNvSpPr txBox="1"/>
          <p:nvPr/>
        </p:nvSpPr>
        <p:spPr>
          <a:xfrm>
            <a:off x="9625914" y="140001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액션</a:t>
            </a:r>
          </a:p>
        </p:txBody>
      </p:sp>
      <p:sp>
        <p:nvSpPr>
          <p:cNvPr id="21" name="오른쪽 중괄호 20">
            <a:extLst>
              <a:ext uri="{FF2B5EF4-FFF2-40B4-BE49-F238E27FC236}">
                <a16:creationId xmlns:a16="http://schemas.microsoft.com/office/drawing/2014/main" id="{2DA397DE-2276-4826-A517-09BF6250A8C4}"/>
              </a:ext>
            </a:extLst>
          </p:cNvPr>
          <p:cNvSpPr/>
          <p:nvPr/>
        </p:nvSpPr>
        <p:spPr>
          <a:xfrm>
            <a:off x="9378778" y="2154194"/>
            <a:ext cx="247136" cy="456380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A64EC9-8555-4324-B9E9-7AB65267CA3F}"/>
              </a:ext>
            </a:extLst>
          </p:cNvPr>
          <p:cNvSpPr txBox="1"/>
          <p:nvPr/>
        </p:nvSpPr>
        <p:spPr>
          <a:xfrm>
            <a:off x="9627358" y="425143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리듀서</a:t>
            </a:r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5CF5C68C-F014-4308-AC91-869007CB4467}"/>
              </a:ext>
            </a:extLst>
          </p:cNvPr>
          <p:cNvSpPr/>
          <p:nvPr/>
        </p:nvSpPr>
        <p:spPr>
          <a:xfrm>
            <a:off x="5560540" y="1037107"/>
            <a:ext cx="247135" cy="71755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BDC21A-8E9A-4750-BFF3-2D58074EAA90}"/>
              </a:ext>
            </a:extLst>
          </p:cNvPr>
          <p:cNvSpPr txBox="1"/>
          <p:nvPr/>
        </p:nvSpPr>
        <p:spPr>
          <a:xfrm>
            <a:off x="5802116" y="121121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상태 설정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795EE8-6ECB-4B80-8EF8-B61E616C3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3468"/>
            <a:ext cx="2047875" cy="54673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019355-DF55-4DEC-A456-D0C456990868}"/>
              </a:ext>
            </a:extLst>
          </p:cNvPr>
          <p:cNvSpPr/>
          <p:nvPr/>
        </p:nvSpPr>
        <p:spPr>
          <a:xfrm>
            <a:off x="91440" y="2599508"/>
            <a:ext cx="1071154" cy="418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CF1A982-1A6E-4FED-A27C-E53454CDE85F}"/>
              </a:ext>
            </a:extLst>
          </p:cNvPr>
          <p:cNvCxnSpPr>
            <a:stCxn id="14" idx="3"/>
            <a:endCxn id="3" idx="1"/>
          </p:cNvCxnSpPr>
          <p:nvPr/>
        </p:nvCxnSpPr>
        <p:spPr>
          <a:xfrm>
            <a:off x="1162594" y="2808514"/>
            <a:ext cx="1777512" cy="620486"/>
          </a:xfrm>
          <a:prstGeom prst="bentConnector3">
            <a:avLst>
              <a:gd name="adj1" fmla="val 6249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722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AA8FFDB-6B82-44CD-940B-D054968FF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446" y="0"/>
            <a:ext cx="8855554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CBEB43-069A-4C0F-BEBE-E5379B26D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3468"/>
            <a:ext cx="2047875" cy="54673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6AA4EA-22FA-42D3-A976-F424F888620B}"/>
              </a:ext>
            </a:extLst>
          </p:cNvPr>
          <p:cNvSpPr/>
          <p:nvPr/>
        </p:nvSpPr>
        <p:spPr>
          <a:xfrm>
            <a:off x="182880" y="4036423"/>
            <a:ext cx="796834" cy="248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6E119ACB-CF60-4564-B76B-2AB4D6E5E475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979714" y="3429000"/>
            <a:ext cx="2356732" cy="73152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BF02FBA-7351-407B-9A40-96C1B96391C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64778" y="3944983"/>
            <a:ext cx="1384663" cy="587828"/>
          </a:xfrm>
          <a:prstGeom prst="bentConnector3">
            <a:avLst>
              <a:gd name="adj1" fmla="val -1415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384E2B-096F-4B9E-98F4-982325DE60C8}"/>
              </a:ext>
            </a:extLst>
          </p:cNvPr>
          <p:cNvSpPr txBox="1"/>
          <p:nvPr/>
        </p:nvSpPr>
        <p:spPr>
          <a:xfrm>
            <a:off x="7184572" y="4054231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</a:t>
            </a:r>
            <a:r>
              <a:rPr lang="ko-KR" altLang="en-US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컴포넌트를 감싼다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AF6C8A9-DDB1-4508-A12C-349AD61EFCA0}"/>
              </a:ext>
            </a:extLst>
          </p:cNvPr>
          <p:cNvSpPr/>
          <p:nvPr/>
        </p:nvSpPr>
        <p:spPr>
          <a:xfrm>
            <a:off x="5329646" y="3794760"/>
            <a:ext cx="1497875" cy="3452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3886937-57D7-499A-A44E-E53796AF0B67}"/>
              </a:ext>
            </a:extLst>
          </p:cNvPr>
          <p:cNvSpPr/>
          <p:nvPr/>
        </p:nvSpPr>
        <p:spPr>
          <a:xfrm>
            <a:off x="3735977" y="1606731"/>
            <a:ext cx="4441372" cy="587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9D2563-BAC4-4BC3-95F3-95820F3A6B80}"/>
              </a:ext>
            </a:extLst>
          </p:cNvPr>
          <p:cNvSpPr/>
          <p:nvPr/>
        </p:nvSpPr>
        <p:spPr>
          <a:xfrm>
            <a:off x="6553201" y="2697199"/>
            <a:ext cx="1062446" cy="3452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6C8C61-F543-47A9-8332-FCD12FF1ED99}"/>
              </a:ext>
            </a:extLst>
          </p:cNvPr>
          <p:cNvSpPr txBox="1"/>
          <p:nvPr/>
        </p:nvSpPr>
        <p:spPr>
          <a:xfrm>
            <a:off x="7715583" y="2673140"/>
            <a:ext cx="234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리듀서를 인자로 넣는다</a:t>
            </a:r>
          </a:p>
        </p:txBody>
      </p:sp>
    </p:spTree>
    <p:extLst>
      <p:ext uri="{BB962C8B-B14F-4D97-AF65-F5344CB8AC3E}">
        <p14:creationId xmlns:p14="http://schemas.microsoft.com/office/powerpoint/2010/main" val="820824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B9696B-D9E1-439A-B3FD-15E51D16A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8246"/>
            <a:ext cx="12192000" cy="328150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184BCE-094F-4C99-ABDD-CFBE913D995D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656ECC-4A84-4738-AB34-AF3BC9FFC06F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예제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3628F71-4E4D-4150-BDC9-A2E7EE78B89E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303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464165"/>
            <a:ext cx="1952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811721" y="1065795"/>
            <a:ext cx="214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Redux</a:t>
            </a:r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란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9F8AD0-7BC8-473F-B209-B77428A0C729}"/>
              </a:ext>
            </a:extLst>
          </p:cNvPr>
          <p:cNvSpPr txBox="1"/>
          <p:nvPr/>
        </p:nvSpPr>
        <p:spPr>
          <a:xfrm>
            <a:off x="4811721" y="5307562"/>
            <a:ext cx="214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질의응답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3C508-D0EF-46CA-8F50-4C3A721E4A65}"/>
              </a:ext>
            </a:extLst>
          </p:cNvPr>
          <p:cNvSpPr txBox="1"/>
          <p:nvPr/>
        </p:nvSpPr>
        <p:spPr>
          <a:xfrm>
            <a:off x="4811721" y="2126236"/>
            <a:ext cx="214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Redux</a:t>
            </a:r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키워드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551BC-8CF0-478C-8DFF-C3D1AFFF08B1}"/>
              </a:ext>
            </a:extLst>
          </p:cNvPr>
          <p:cNvSpPr txBox="1"/>
          <p:nvPr/>
        </p:nvSpPr>
        <p:spPr>
          <a:xfrm>
            <a:off x="4811721" y="3186678"/>
            <a:ext cx="214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예제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BBE76A-B8AF-4C3C-A780-E93984430742}"/>
              </a:ext>
            </a:extLst>
          </p:cNvPr>
          <p:cNvSpPr txBox="1"/>
          <p:nvPr/>
        </p:nvSpPr>
        <p:spPr>
          <a:xfrm>
            <a:off x="4811721" y="4247120"/>
            <a:ext cx="2143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634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CBD2CCA-3BCE-4B08-96BF-F2BCB7D4F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267" y="0"/>
            <a:ext cx="6995465" cy="6858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184BCE-094F-4C99-ABDD-CFBE913D995D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656ECC-4A84-4738-AB34-AF3BC9FFC06F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예제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3628F71-4E4D-4150-BDC9-A2E7EE78B89E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DE123B-2E18-45BB-8D26-DE8F86F35A34}"/>
              </a:ext>
            </a:extLst>
          </p:cNvPr>
          <p:cNvSpPr/>
          <p:nvPr/>
        </p:nvSpPr>
        <p:spPr>
          <a:xfrm>
            <a:off x="2991394" y="435347"/>
            <a:ext cx="5617029" cy="307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A75D724F-9A54-40B1-A52B-DF7B910519C6}"/>
              </a:ext>
            </a:extLst>
          </p:cNvPr>
          <p:cNvSpPr/>
          <p:nvPr/>
        </p:nvSpPr>
        <p:spPr>
          <a:xfrm>
            <a:off x="8360228" y="1567543"/>
            <a:ext cx="1423851" cy="705394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B5D2A-A218-4635-A09B-D25A3A84759A}"/>
              </a:ext>
            </a:extLst>
          </p:cNvPr>
          <p:cNvSpPr txBox="1"/>
          <p:nvPr/>
        </p:nvSpPr>
        <p:spPr>
          <a:xfrm>
            <a:off x="9913811" y="1627852"/>
            <a:ext cx="2278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리덕스 스토어의 상태를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구조 분해 할당으로 받아옴</a:t>
            </a:r>
          </a:p>
        </p:txBody>
      </p: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D3BD4873-1CB3-44ED-9FB5-C881F32218CC}"/>
              </a:ext>
            </a:extLst>
          </p:cNvPr>
          <p:cNvSpPr/>
          <p:nvPr/>
        </p:nvSpPr>
        <p:spPr>
          <a:xfrm>
            <a:off x="8521339" y="2939143"/>
            <a:ext cx="1423851" cy="705394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2985A-955F-48DD-A809-CEAA5B0BAE48}"/>
              </a:ext>
            </a:extLst>
          </p:cNvPr>
          <p:cNvSpPr txBox="1"/>
          <p:nvPr/>
        </p:nvSpPr>
        <p:spPr>
          <a:xfrm>
            <a:off x="10074222" y="2999452"/>
            <a:ext cx="1697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액션들을 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디스패치 하는 함수</a:t>
            </a:r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950424F5-6B73-4FAA-9493-E450A328BF45}"/>
              </a:ext>
            </a:extLst>
          </p:cNvPr>
          <p:cNvSpPr/>
          <p:nvPr/>
        </p:nvSpPr>
        <p:spPr>
          <a:xfrm>
            <a:off x="5969726" y="4467497"/>
            <a:ext cx="378823" cy="1149531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D5A5A-ABBC-44E8-9CFB-A36192942594}"/>
              </a:ext>
            </a:extLst>
          </p:cNvPr>
          <p:cNvSpPr txBox="1"/>
          <p:nvPr/>
        </p:nvSpPr>
        <p:spPr>
          <a:xfrm>
            <a:off x="6507486" y="4842207"/>
            <a:ext cx="855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props</a:t>
            </a:r>
            <a:endParaRPr lang="ko-KR" altLang="en-US" sz="20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46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184BCE-094F-4C99-ABDD-CFBE913D995D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656ECC-4A84-4738-AB34-AF3BC9FFC06F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예제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3628F71-4E4D-4150-BDC9-A2E7EE78B89E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0524CD5-0933-45BB-B084-D318E9800686}"/>
              </a:ext>
            </a:extLst>
          </p:cNvPr>
          <p:cNvGrpSpPr/>
          <p:nvPr/>
        </p:nvGrpSpPr>
        <p:grpSpPr>
          <a:xfrm>
            <a:off x="1034143" y="1160660"/>
            <a:ext cx="10123713" cy="4536679"/>
            <a:chOff x="927463" y="739656"/>
            <a:chExt cx="10123713" cy="453667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9B188F5-8384-4371-BF62-4A4F5EF3C1EF}"/>
                </a:ext>
              </a:extLst>
            </p:cNvPr>
            <p:cNvGrpSpPr/>
            <p:nvPr/>
          </p:nvGrpSpPr>
          <p:grpSpPr>
            <a:xfrm>
              <a:off x="927463" y="1581665"/>
              <a:ext cx="5671751" cy="3694670"/>
              <a:chOff x="2633102" y="2427926"/>
              <a:chExt cx="5671751" cy="369467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9256AC-68F0-4837-856B-697152E506B6}"/>
                  </a:ext>
                </a:extLst>
              </p:cNvPr>
              <p:cNvSpPr txBox="1"/>
              <p:nvPr/>
            </p:nvSpPr>
            <p:spPr>
              <a:xfrm>
                <a:off x="3157865" y="2623401"/>
                <a:ext cx="4622227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Counter</a:t>
                </a:r>
                <a:r>
                  <a:rPr lang="ko-KR" altLang="en-US" sz="2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2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Container</a:t>
                </a:r>
                <a:r>
                  <a:rPr lang="ko-KR" altLang="en-US" sz="2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2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Component</a:t>
                </a:r>
                <a:endParaRPr lang="ko-KR" altLang="en-US" sz="240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F293EB-C13A-4C52-9E51-39D566E51D58}"/>
                  </a:ext>
                </a:extLst>
              </p:cNvPr>
              <p:cNvSpPr txBox="1"/>
              <p:nvPr/>
            </p:nvSpPr>
            <p:spPr>
              <a:xfrm>
                <a:off x="2901257" y="5450104"/>
                <a:ext cx="5135445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Counter Presentational Component</a:t>
                </a:r>
                <a:endParaRPr lang="ko-KR" altLang="en-US" sz="240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EF0F023B-5F2D-42E2-9FF4-0C4D9A797572}"/>
                  </a:ext>
                </a:extLst>
              </p:cNvPr>
              <p:cNvCxnSpPr>
                <a:cxnSpLocks/>
                <a:stCxn id="18" idx="2"/>
                <a:endCxn id="19" idx="0"/>
              </p:cNvCxnSpPr>
              <p:nvPr/>
            </p:nvCxnSpPr>
            <p:spPr>
              <a:xfrm>
                <a:off x="5468979" y="3085066"/>
                <a:ext cx="1" cy="236503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035C36-66BF-42E4-8C93-4A6ACA3B38F8}"/>
                  </a:ext>
                </a:extLst>
              </p:cNvPr>
              <p:cNvSpPr txBox="1"/>
              <p:nvPr/>
            </p:nvSpPr>
            <p:spPr>
              <a:xfrm>
                <a:off x="5080925" y="4082919"/>
                <a:ext cx="77611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/>
                  <a:t>props</a:t>
                </a:r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D55FAA8-845B-474B-A4E5-24B11F5A63E6}"/>
                  </a:ext>
                </a:extLst>
              </p:cNvPr>
              <p:cNvSpPr/>
              <p:nvPr/>
            </p:nvSpPr>
            <p:spPr>
              <a:xfrm>
                <a:off x="2633102" y="2427926"/>
                <a:ext cx="5671751" cy="36946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21D50E5-3EC2-4F83-A0EE-2FDB406E027B}"/>
                </a:ext>
              </a:extLst>
            </p:cNvPr>
            <p:cNvSpPr/>
            <p:nvPr/>
          </p:nvSpPr>
          <p:spPr>
            <a:xfrm>
              <a:off x="7981405" y="1158886"/>
              <a:ext cx="3069771" cy="1698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chemeClr val="tx1"/>
                  </a:solidFill>
                </a:rPr>
                <a:t>Redux Store</a:t>
              </a:r>
              <a:endParaRPr lang="ko-KR" altLang="en-US" sz="3200">
                <a:solidFill>
                  <a:schemeClr val="tx1"/>
                </a:solidFill>
              </a:endParaRPr>
            </a:p>
          </p:txBody>
        </p: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7FED4337-1AA4-40DD-AD65-CB977E32396C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034670" y="-1408463"/>
              <a:ext cx="618254" cy="5752951"/>
            </a:xfrm>
            <a:prstGeom prst="bentConnector3">
              <a:avLst>
                <a:gd name="adj1" fmla="val -36975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B7A7640-DD14-49C4-9367-F956FA920765}"/>
                </a:ext>
              </a:extLst>
            </p:cNvPr>
            <p:cNvSpPr txBox="1"/>
            <p:nvPr/>
          </p:nvSpPr>
          <p:spPr>
            <a:xfrm>
              <a:off x="5981096" y="739656"/>
              <a:ext cx="123623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스토어 상태</a:t>
              </a:r>
            </a:p>
          </p:txBody>
        </p: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6A4CE8EE-1338-4FAF-A333-F59B3105DEB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034670" y="-328545"/>
              <a:ext cx="618253" cy="5752951"/>
            </a:xfrm>
            <a:prstGeom prst="bentConnector3">
              <a:avLst>
                <a:gd name="adj1" fmla="val 136975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ED6187-3B4E-49FD-BA5A-505A81DBF391}"/>
                </a:ext>
              </a:extLst>
            </p:cNvPr>
            <p:cNvSpPr txBox="1"/>
            <p:nvPr/>
          </p:nvSpPr>
          <p:spPr>
            <a:xfrm>
              <a:off x="5908788" y="2858032"/>
              <a:ext cx="14350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액션 디스패치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49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184BCE-094F-4C99-ABDD-CFBE913D995D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656ECC-4A84-4738-AB34-AF3BC9FFC06F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프로젝트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3628F71-4E4D-4150-BDC9-A2E7EE78B89E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E32C811-B232-495C-B735-0F03DC6AA3CC}"/>
              </a:ext>
            </a:extLst>
          </p:cNvPr>
          <p:cNvGrpSpPr/>
          <p:nvPr/>
        </p:nvGrpSpPr>
        <p:grpSpPr>
          <a:xfrm>
            <a:off x="455257" y="1592504"/>
            <a:ext cx="11281486" cy="3672991"/>
            <a:chOff x="0" y="1777169"/>
            <a:chExt cx="11281486" cy="36729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490B20-57C4-4E88-BA4D-1D30506D1940}"/>
                </a:ext>
              </a:extLst>
            </p:cNvPr>
            <p:cNvSpPr txBox="1"/>
            <p:nvPr/>
          </p:nvSpPr>
          <p:spPr>
            <a:xfrm>
              <a:off x="0" y="1777169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uid</a:t>
              </a:r>
              <a:endParaRPr lang="ko-KR" altLang="en-US" sz="24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3D7E1E2-4C9E-440A-A75B-B3ACF409C8B4}"/>
                </a:ext>
              </a:extLst>
            </p:cNvPr>
            <p:cNvGrpSpPr/>
            <p:nvPr/>
          </p:nvGrpSpPr>
          <p:grpSpPr>
            <a:xfrm>
              <a:off x="0" y="4619163"/>
              <a:ext cx="9431557" cy="830997"/>
              <a:chOff x="0" y="4619163"/>
              <a:chExt cx="9431557" cy="830997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5F5210-ED1E-451A-AEAA-117BAF1ECDB8}"/>
                  </a:ext>
                </a:extLst>
              </p:cNvPr>
              <p:cNvSpPr txBox="1"/>
              <p:nvPr/>
            </p:nvSpPr>
            <p:spPr>
              <a:xfrm>
                <a:off x="0" y="4619164"/>
                <a:ext cx="2111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captureMode</a:t>
                </a:r>
                <a:endParaRPr lang="ko-KR" altLang="en-US" sz="240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19A3B7-8C84-41C6-8D1F-1B051835965E}"/>
                  </a:ext>
                </a:extLst>
              </p:cNvPr>
              <p:cNvSpPr txBox="1"/>
              <p:nvPr/>
            </p:nvSpPr>
            <p:spPr>
              <a:xfrm>
                <a:off x="2111925" y="4619163"/>
                <a:ext cx="731963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  </a:t>
                </a:r>
                <a:r>
                  <a:rPr lang="ko-KR" altLang="en-US" sz="2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사용자가 카메라로 찍은 사진으로부터 메뉴를 크로핑 할 때</a:t>
                </a:r>
                <a:br>
                  <a:rPr lang="en-US" altLang="ko-KR" sz="2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</a:br>
                <a:r>
                  <a:rPr lang="en-US" altLang="ko-KR" sz="2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  </a:t>
                </a:r>
                <a:r>
                  <a:rPr lang="ko-KR" altLang="en-US" sz="2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이를 감지하기 위한 상태</a:t>
                </a:r>
                <a:r>
                  <a:rPr lang="en-US" altLang="ko-KR" sz="2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(Boolean)</a:t>
                </a:r>
                <a:endParaRPr lang="en-US" altLang="ko-KR" sz="160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A2AD744-8641-4E97-8006-D80C8F7598A8}"/>
                </a:ext>
              </a:extLst>
            </p:cNvPr>
            <p:cNvGrpSpPr/>
            <p:nvPr/>
          </p:nvGrpSpPr>
          <p:grpSpPr>
            <a:xfrm>
              <a:off x="0" y="3198166"/>
              <a:ext cx="11281486" cy="461666"/>
              <a:chOff x="0" y="3198166"/>
              <a:chExt cx="11281486" cy="46166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488CFD-A141-47FD-9362-1D3E43F67FFF}"/>
                  </a:ext>
                </a:extLst>
              </p:cNvPr>
              <p:cNvSpPr txBox="1"/>
              <p:nvPr/>
            </p:nvSpPr>
            <p:spPr>
              <a:xfrm>
                <a:off x="0" y="3198167"/>
                <a:ext cx="18923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searchMode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883B33-7067-4AEC-8F79-029B4BACC9CE}"/>
                  </a:ext>
                </a:extLst>
              </p:cNvPr>
              <p:cNvSpPr txBox="1"/>
              <p:nvPr/>
            </p:nvSpPr>
            <p:spPr>
              <a:xfrm>
                <a:off x="1892313" y="3198166"/>
                <a:ext cx="93891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  </a:t>
                </a:r>
                <a:r>
                  <a:rPr lang="ko-KR" altLang="en-US" sz="2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커뮤니티에서 검색 기능을 활성화할 때</a:t>
                </a:r>
                <a:r>
                  <a:rPr lang="en-US" altLang="ko-KR" sz="2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sz="2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이를 감지하기 위한 상태</a:t>
                </a:r>
                <a:r>
                  <a:rPr lang="en-US" altLang="ko-KR" sz="24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(Boolean)</a:t>
                </a:r>
                <a:endParaRPr lang="en-US" altLang="ko-KR" sz="160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0AF2CC-8915-4C3F-92CC-25FAD593D554}"/>
                </a:ext>
              </a:extLst>
            </p:cNvPr>
            <p:cNvSpPr txBox="1"/>
            <p:nvPr/>
          </p:nvSpPr>
          <p:spPr>
            <a:xfrm>
              <a:off x="612668" y="1777169"/>
              <a:ext cx="88617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 </a:t>
              </a:r>
              <a:r>
                <a:rPr lang="ko-KR" altLang="en-US" sz="24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파이어베이스 구글 인증 서비스로 받은 고유키를 저장하는 상태</a:t>
              </a:r>
              <a:r>
                <a:rPr lang="en-US" altLang="ko-KR" sz="24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(string)</a:t>
              </a:r>
              <a:endParaRPr lang="en-US" altLang="ko-KR" sz="1600"/>
            </a:p>
          </p:txBody>
        </p:sp>
      </p:grpSp>
    </p:spTree>
    <p:extLst>
      <p:ext uri="{BB962C8B-B14F-4D97-AF65-F5344CB8AC3E}">
        <p14:creationId xmlns:p14="http://schemas.microsoft.com/office/powerpoint/2010/main" val="2162300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184BCE-094F-4C99-ABDD-CFBE913D995D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656ECC-4A84-4738-AB34-AF3BC9FFC06F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프로젝트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3628F71-4E4D-4150-BDC9-A2E7EE78B89E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C56B640-B509-4B5E-B4FF-3957D0C16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52" y="0"/>
            <a:ext cx="3336324" cy="6858000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93D6872F-A244-4258-BD8D-D888BB990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28" y="0"/>
            <a:ext cx="3336324" cy="685800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A2A71DF-4669-4449-A08D-702F6A30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76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27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FF716B-A82B-4AD5-9FD1-53516A201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41" y="2124511"/>
            <a:ext cx="9864359" cy="2608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6823BE-1CF2-47DD-B2B5-0975AD785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2024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04BDEC-D5DE-406A-AAE5-E0C018CA2CD2}"/>
              </a:ext>
            </a:extLst>
          </p:cNvPr>
          <p:cNvSpPr/>
          <p:nvPr/>
        </p:nvSpPr>
        <p:spPr>
          <a:xfrm>
            <a:off x="74428" y="2658140"/>
            <a:ext cx="1371600" cy="935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823E3DF-473C-41D7-93DC-EA320215C2DE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1446028" y="3125973"/>
            <a:ext cx="881613" cy="303027"/>
          </a:xfrm>
          <a:prstGeom prst="bentConnector3">
            <a:avLst>
              <a:gd name="adj1" fmla="val 6567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E1E38E-EEEB-497C-B2D0-B901821F300C}"/>
              </a:ext>
            </a:extLst>
          </p:cNvPr>
          <p:cNvSpPr/>
          <p:nvPr/>
        </p:nvSpPr>
        <p:spPr>
          <a:xfrm>
            <a:off x="3944679" y="2124511"/>
            <a:ext cx="2073349" cy="299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84C0EF-EC0D-4AAE-B3E2-796D95C79753}"/>
              </a:ext>
            </a:extLst>
          </p:cNvPr>
          <p:cNvSpPr/>
          <p:nvPr/>
        </p:nvSpPr>
        <p:spPr>
          <a:xfrm>
            <a:off x="5426149" y="3776102"/>
            <a:ext cx="6641804" cy="299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8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4B4783A-BBC0-4D81-9753-4A67C90CB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00" y="0"/>
            <a:ext cx="9009062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E234F4B-876D-4421-9C90-DA5E66512F70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717D4B-E7A7-46FB-B4F6-2B361D15227F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예제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7F9481-C0ED-4AED-BE5B-E359DF77599F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E8301-DF1B-404C-B295-C2833A714977}"/>
              </a:ext>
            </a:extLst>
          </p:cNvPr>
          <p:cNvSpPr/>
          <p:nvPr/>
        </p:nvSpPr>
        <p:spPr>
          <a:xfrm>
            <a:off x="3264195" y="2945219"/>
            <a:ext cx="2126512" cy="202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435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E234F4B-876D-4421-9C90-DA5E66512F70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717D4B-E7A7-46FB-B4F6-2B361D15227F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예제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7F9481-C0ED-4AED-BE5B-E359DF77599F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52F4ABB-B71C-4F34-80CE-7F2E13266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213" y="0"/>
            <a:ext cx="5601573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7835F0F-CEFD-47B9-95BA-8F339ACB247B}"/>
              </a:ext>
            </a:extLst>
          </p:cNvPr>
          <p:cNvSpPr/>
          <p:nvPr/>
        </p:nvSpPr>
        <p:spPr>
          <a:xfrm>
            <a:off x="3795823" y="2743199"/>
            <a:ext cx="3040912" cy="1180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992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E234F4B-876D-4421-9C90-DA5E66512F70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717D4B-E7A7-46FB-B4F6-2B361D15227F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예제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7F9481-C0ED-4AED-BE5B-E359DF77599F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1034BD0-E147-43AE-A5D1-1BFBE3F4CC22}"/>
              </a:ext>
            </a:extLst>
          </p:cNvPr>
          <p:cNvGrpSpPr/>
          <p:nvPr/>
        </p:nvGrpSpPr>
        <p:grpSpPr>
          <a:xfrm>
            <a:off x="1639315" y="1780232"/>
            <a:ext cx="8913369" cy="3297535"/>
            <a:chOff x="159192" y="1928812"/>
            <a:chExt cx="8913369" cy="329753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C24F77-94ED-4A9D-BD64-43F31ACE4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3737" y="1945979"/>
              <a:ext cx="5724525" cy="100965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05D86B8-B93E-49F2-ACE3-2F7C33C2E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9436" y="3902372"/>
              <a:ext cx="5953125" cy="13239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B1D3ED6-FF60-481E-9B52-41725909F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192" y="1928812"/>
              <a:ext cx="2095500" cy="300037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66B81D4-AE9C-402D-8458-4077E3FF3151}"/>
                </a:ext>
              </a:extLst>
            </p:cNvPr>
            <p:cNvSpPr/>
            <p:nvPr/>
          </p:nvSpPr>
          <p:spPr>
            <a:xfrm>
              <a:off x="648586" y="2955629"/>
              <a:ext cx="1324136" cy="2660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9D9A29C-1B93-4640-B377-133882D99B00}"/>
                </a:ext>
              </a:extLst>
            </p:cNvPr>
            <p:cNvSpPr/>
            <p:nvPr/>
          </p:nvSpPr>
          <p:spPr>
            <a:xfrm>
              <a:off x="544873" y="3600172"/>
              <a:ext cx="1602903" cy="2660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7F2CC38F-0AC6-4A81-A584-CBAB1DC251F1}"/>
                </a:ext>
              </a:extLst>
            </p:cNvPr>
            <p:cNvCxnSpPr>
              <a:cxnSpLocks/>
              <a:stCxn id="18" idx="3"/>
              <a:endCxn id="9" idx="1"/>
            </p:cNvCxnSpPr>
            <p:nvPr/>
          </p:nvCxnSpPr>
          <p:spPr>
            <a:xfrm flipV="1">
              <a:off x="2147776" y="2450804"/>
              <a:ext cx="1085961" cy="1282386"/>
            </a:xfrm>
            <a:prstGeom prst="bent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BA2E1AB6-C7C2-448B-8822-FFBC8C3359D2}"/>
                </a:ext>
              </a:extLst>
            </p:cNvPr>
            <p:cNvCxnSpPr>
              <a:stCxn id="17" idx="3"/>
              <a:endCxn id="14" idx="1"/>
            </p:cNvCxnSpPr>
            <p:nvPr/>
          </p:nvCxnSpPr>
          <p:spPr>
            <a:xfrm>
              <a:off x="1972722" y="3088647"/>
              <a:ext cx="1146714" cy="1475713"/>
            </a:xfrm>
            <a:prstGeom prst="bent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5369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E234F4B-876D-4421-9C90-DA5E66512F70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717D4B-E7A7-46FB-B4F6-2B361D15227F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예제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7F9481-C0ED-4AED-BE5B-E359DF77599F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D2763E6-4673-4A6F-A114-E446101F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7" y="909637"/>
            <a:ext cx="7934325" cy="50387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3FE0F2C-A69A-43E4-910C-692454C05CDA}"/>
              </a:ext>
            </a:extLst>
          </p:cNvPr>
          <p:cNvSpPr/>
          <p:nvPr/>
        </p:nvSpPr>
        <p:spPr>
          <a:xfrm>
            <a:off x="3086100" y="2679700"/>
            <a:ext cx="4102100" cy="177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756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F88A94-523F-445B-97FC-C33881125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01" y="0"/>
            <a:ext cx="10154798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BBE383D-D3F5-4BCF-9B04-F095CA3A8B3A}"/>
              </a:ext>
            </a:extLst>
          </p:cNvPr>
          <p:cNvSpPr/>
          <p:nvPr/>
        </p:nvSpPr>
        <p:spPr>
          <a:xfrm>
            <a:off x="1690577" y="276447"/>
            <a:ext cx="7602279" cy="616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0A3CAF-5729-4796-9613-C4FC7102BFC2}"/>
              </a:ext>
            </a:extLst>
          </p:cNvPr>
          <p:cNvSpPr/>
          <p:nvPr/>
        </p:nvSpPr>
        <p:spPr>
          <a:xfrm>
            <a:off x="2193853" y="1768549"/>
            <a:ext cx="5769934" cy="616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F23F083-1B83-4E6C-8660-89DFD9F7D973}"/>
              </a:ext>
            </a:extLst>
          </p:cNvPr>
          <p:cNvCxnSpPr>
            <a:stCxn id="4" idx="2"/>
            <a:endCxn id="19" idx="0"/>
          </p:cNvCxnSpPr>
          <p:nvPr/>
        </p:nvCxnSpPr>
        <p:spPr>
          <a:xfrm rot="5400000">
            <a:off x="4847562" y="1124394"/>
            <a:ext cx="875414" cy="41289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791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Redux</a:t>
              </a:r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란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83C010-FE8A-4568-B6D9-A568F4406673}"/>
              </a:ext>
            </a:extLst>
          </p:cNvPr>
          <p:cNvGrpSpPr/>
          <p:nvPr/>
        </p:nvGrpSpPr>
        <p:grpSpPr>
          <a:xfrm>
            <a:off x="3848365" y="966057"/>
            <a:ext cx="4495270" cy="4925886"/>
            <a:chOff x="3848364" y="966650"/>
            <a:chExt cx="4495270" cy="492588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18B5AEE-F462-4A0F-A807-F146D078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910" y="966650"/>
              <a:ext cx="2486179" cy="248617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3DE568-2034-4623-B544-6409FD5B76BB}"/>
                </a:ext>
              </a:extLst>
            </p:cNvPr>
            <p:cNvSpPr txBox="1"/>
            <p:nvPr/>
          </p:nvSpPr>
          <p:spPr>
            <a:xfrm>
              <a:off x="3848364" y="3452829"/>
              <a:ext cx="4495270" cy="2439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Redux</a:t>
              </a:r>
            </a:p>
            <a:p>
              <a:pPr algn="ctr"/>
              <a:endPara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24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Javascript </a:t>
              </a:r>
              <a:r>
                <a:rPr lang="ko-KR" altLang="en-US" sz="24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상태 관리 라이브러리</a:t>
              </a:r>
              <a:endPara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24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오픈소스</a:t>
              </a:r>
              <a:endPara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24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SPA </a:t>
              </a:r>
              <a:r>
                <a:rPr lang="ko-KR" altLang="en-US" sz="240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프레임워크에서 많이 쓰임</a:t>
              </a:r>
              <a:endParaRPr lang="en-US" altLang="ko-KR" sz="24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4920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5436204" y="3044279"/>
            <a:ext cx="13195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QnA</a:t>
            </a:r>
            <a:endParaRPr lang="ko-KR" altLang="en-US" sz="4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517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568081" y="3044279"/>
            <a:ext cx="3055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Thank you </a:t>
            </a:r>
            <a:endParaRPr lang="ko-KR" altLang="en-US" sz="4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793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Redux</a:t>
              </a:r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란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2E83292-8794-4C0C-B395-7FD5D24CE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42" y="775294"/>
            <a:ext cx="7886716" cy="530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2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Redux</a:t>
              </a:r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란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8682B6A-40F1-49CD-8333-45596F71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76DE3A40-20F3-4360-8117-16DE2EC8684F}"/>
              </a:ext>
            </a:extLst>
          </p:cNvPr>
          <p:cNvSpPr/>
          <p:nvPr/>
        </p:nvSpPr>
        <p:spPr>
          <a:xfrm>
            <a:off x="4226011" y="1309816"/>
            <a:ext cx="630194" cy="4584357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355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Redux</a:t>
              </a:r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란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F393ECA-5964-4CA6-8359-0E9203D39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567" y="1073459"/>
            <a:ext cx="9710866" cy="471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6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Redux</a:t>
              </a:r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란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99141B8-3B6B-404E-8D27-5E202B7F7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2540"/>
            <a:ext cx="12192000" cy="473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10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Redux</a:t>
              </a:r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키워드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C78532-1527-4BBE-B661-B706B3881B6B}"/>
              </a:ext>
            </a:extLst>
          </p:cNvPr>
          <p:cNvGrpSpPr/>
          <p:nvPr/>
        </p:nvGrpSpPr>
        <p:grpSpPr>
          <a:xfrm>
            <a:off x="2099756" y="1871693"/>
            <a:ext cx="7992487" cy="3114614"/>
            <a:chOff x="3649625" y="2315969"/>
            <a:chExt cx="7992487" cy="311461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10126E7-4F51-4F93-AA80-5CBC5EFDAD0A}"/>
                </a:ext>
              </a:extLst>
            </p:cNvPr>
            <p:cNvSpPr txBox="1"/>
            <p:nvPr/>
          </p:nvSpPr>
          <p:spPr>
            <a:xfrm>
              <a:off x="3649625" y="2315969"/>
              <a:ext cx="24463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액션 </a:t>
              </a:r>
              <a:r>
                <a:rPr lang="en-US" altLang="ko-KR" sz="3200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(Action)</a:t>
              </a:r>
              <a:endParaRPr lang="en-US" altLang="ko-KR" sz="320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D2292E-AFF6-4BF6-9746-522A0D407080}"/>
                </a:ext>
              </a:extLst>
            </p:cNvPr>
            <p:cNvSpPr txBox="1"/>
            <p:nvPr/>
          </p:nvSpPr>
          <p:spPr>
            <a:xfrm>
              <a:off x="4915014" y="3128026"/>
              <a:ext cx="31433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리듀서 </a:t>
              </a:r>
              <a:r>
                <a:rPr lang="en-US" altLang="ko-KR" sz="3200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(Reducer)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515DAA-0964-44F0-82BF-1D70AD517552}"/>
                </a:ext>
              </a:extLst>
            </p:cNvPr>
            <p:cNvSpPr txBox="1"/>
            <p:nvPr/>
          </p:nvSpPr>
          <p:spPr>
            <a:xfrm>
              <a:off x="6744585" y="3978331"/>
              <a:ext cx="26275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스토어 </a:t>
              </a:r>
              <a:r>
                <a:rPr lang="en-US" altLang="ko-KR" sz="3200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(Store)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78142B-CD1E-4C42-B7D0-43F8BBCCEDDB}"/>
                </a:ext>
              </a:extLst>
            </p:cNvPr>
            <p:cNvSpPr txBox="1"/>
            <p:nvPr/>
          </p:nvSpPr>
          <p:spPr>
            <a:xfrm>
              <a:off x="8058374" y="4845808"/>
              <a:ext cx="35837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디스패치 </a:t>
              </a:r>
              <a:r>
                <a:rPr lang="en-US" altLang="ko-KR" sz="3200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(Dispatch)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759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75005" y="-733504"/>
              <a:ext cx="1590896" cy="27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Redux</a:t>
              </a:r>
              <a:r>
                <a:rPr lang="ko-KR" altLang="en-US" sz="14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키워드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0126E7-4F51-4F93-AA80-5CBC5EFDAD0A}"/>
              </a:ext>
            </a:extLst>
          </p:cNvPr>
          <p:cNvSpPr txBox="1"/>
          <p:nvPr/>
        </p:nvSpPr>
        <p:spPr>
          <a:xfrm>
            <a:off x="159192" y="1037107"/>
            <a:ext cx="8125942" cy="1248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액션 </a:t>
            </a:r>
            <a:r>
              <a:rPr lang="en-US" altLang="ko-KR" sz="32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(Action)</a:t>
            </a:r>
            <a:endParaRPr lang="en-US" altLang="ko-KR" sz="3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상태에 어떠한 변화가 필요할 때 발생시키는 것으로 하나의 객체를 반환하는 형태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393D54-7B00-4421-88E3-813325A6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687" y="2982443"/>
            <a:ext cx="42386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83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11576</TotalTime>
  <Words>1870</Words>
  <Application>Microsoft Office PowerPoint</Application>
  <PresentationFormat>와이드스크린</PresentationFormat>
  <Paragraphs>313</Paragraphs>
  <Slides>31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맑은 고딕</vt:lpstr>
      <vt:lpstr>Arial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박건웅</cp:lastModifiedBy>
  <cp:revision>1607</cp:revision>
  <dcterms:created xsi:type="dcterms:W3CDTF">2017-11-16T00:50:54Z</dcterms:created>
  <dcterms:modified xsi:type="dcterms:W3CDTF">2021-07-14T09:55:39Z</dcterms:modified>
</cp:coreProperties>
</file>